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Memoria%20Parroquias%202014%20-%202022\Memorias%20San%20Jose%20Obrero\San%20Jos&#233;%20Obrero%202022\&#193;mbito%20y%20Jerarquia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Memoria%20Parroquias%202014%20-%202022\Memorias%20San%20Jose%20Obrero\San%20Jos&#233;%20Obrero%202021\Sexo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Memoria%20Parroquias%202014%20-%202022\Memorias%20San%20Jose%20Obrero\San%20Jos&#233;%20Obrero%202022\Tramos%20Edad%20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E:\Memoria%20Parroquias%202014%20-%202022\Memorias%20San%20Jose%20Obrero\San%20Jos&#233;%20Obrero%202022\Tipos%20Hogar%20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E:\Memoria%20Parroquias%202014%20-%202022\Memorias%20San%20Jose%20Obrero\San%20Jos&#233;%20Obrero%202022\Zonas%20Mundo%20202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E:\Memoria%20Parroquias%202014%20-%202022\Memorias%20San%20Jose%20Obrero\San%20Jos&#233;%20Obrero%202021\Situaci&#243;n%20Laboral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s-ES" sz="1800" b="1">
                <a:solidFill>
                  <a:srgbClr val="FF0000"/>
                </a:solidFill>
              </a:rPr>
              <a:t>Tipo de Intervención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Respuestas</c:v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Hoja1!$A$20:$A$24</c:f>
              <c:strCache>
                <c:ptCount val="5"/>
                <c:pt idx="0">
                  <c:v>Ayuda en especie</c:v>
                </c:pt>
                <c:pt idx="1">
                  <c:v>Información, orientación, asesoramiento en general</c:v>
                </c:pt>
                <c:pt idx="2">
                  <c:v>Ayuda económica</c:v>
                </c:pt>
                <c:pt idx="3">
                  <c:v>ACOGIDA, ESCUCHA, APOYO…</c:v>
                </c:pt>
                <c:pt idx="4">
                  <c:v>INFORMACIÓN, ORIENTACIÓN, ASESORAMIENTO</c:v>
                </c:pt>
              </c:strCache>
            </c:strRef>
          </c:cat>
          <c:val>
            <c:numRef>
              <c:f>Hoja1!$B$20:$B$24</c:f>
              <c:numCache>
                <c:formatCode>#,##0</c:formatCode>
                <c:ptCount val="5"/>
                <c:pt idx="0">
                  <c:v>2559</c:v>
                </c:pt>
                <c:pt idx="1">
                  <c:v>1383</c:v>
                </c:pt>
                <c:pt idx="2">
                  <c:v>44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1806432"/>
        <c:axId val="381805344"/>
      </c:lineChart>
      <c:catAx>
        <c:axId val="3818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rgbClr val="FF0000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ES"/>
          </a:p>
        </c:txPr>
        <c:crossAx val="381805344"/>
        <c:crosses val="autoZero"/>
        <c:auto val="1"/>
        <c:lblAlgn val="r"/>
        <c:lblOffset val="100"/>
        <c:noMultiLvlLbl val="0"/>
      </c:catAx>
      <c:valAx>
        <c:axId val="3818053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8180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accent1">
          <a:lumMod val="50000"/>
        </a:schemeClr>
      </a:solidFill>
      <a:round/>
    </a:ln>
    <a:effectLst>
      <a:glow rad="127000">
        <a:schemeClr val="tx2">
          <a:lumMod val="20000"/>
          <a:lumOff val="80000"/>
        </a:schemeClr>
      </a:glow>
    </a:effectLst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>
                <a:solidFill>
                  <a:srgbClr val="FF0000"/>
                </a:solidFill>
              </a:rPr>
              <a:t>Sexo</a:t>
            </a:r>
            <a:r>
              <a:rPr lang="es-ES" sz="2400" baseline="0">
                <a:solidFill>
                  <a:srgbClr val="FF0000"/>
                </a:solidFill>
              </a:rPr>
              <a:t> Años 2022 - 2021</a:t>
            </a:r>
            <a:endParaRPr lang="es-ES" sz="2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5412489063867016"/>
          <c:y val="1.8801412425266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6247603251706746"/>
          <c:w val="0.93888888888888888"/>
          <c:h val="0.79678757389485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9.71406308638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7.833921843860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4.386996232562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833921843860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Hoja1!$B$2:$B$5</c:f>
              <c:numCache>
                <c:formatCode>#,##0_ ;[Red]\-#,##0\ </c:formatCode>
                <c:ptCount val="4"/>
                <c:pt idx="0">
                  <c:v>365</c:v>
                </c:pt>
                <c:pt idx="1">
                  <c:v>408</c:v>
                </c:pt>
                <c:pt idx="2">
                  <c:v>20</c:v>
                </c:pt>
                <c:pt idx="3">
                  <c:v>793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6.893851222597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520564970106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580494348843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460635591369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Hoja1!$C$2:$C$5</c:f>
              <c:numCache>
                <c:formatCode>#,##0_ ;[Red]\-#,##0\ </c:formatCode>
                <c:ptCount val="4"/>
                <c:pt idx="0">
                  <c:v>335</c:v>
                </c:pt>
                <c:pt idx="1">
                  <c:v>346</c:v>
                </c:pt>
                <c:pt idx="2">
                  <c:v>18</c:v>
                </c:pt>
                <c:pt idx="3">
                  <c:v>699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Diferencia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2.7777777777777267E-3"/>
                  <c:y val="8.460635591369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5994E-16"/>
                  <c:y val="7.833921843860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85067526415994E-16"/>
                  <c:y val="8.460635591369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Hoja1!$D$2:$D$5</c:f>
              <c:numCache>
                <c:formatCode>#,##0_ ;[Red]\-#,##0\ </c:formatCode>
                <c:ptCount val="4"/>
                <c:pt idx="0">
                  <c:v>30</c:v>
                </c:pt>
                <c:pt idx="1">
                  <c:v>62</c:v>
                </c:pt>
                <c:pt idx="2">
                  <c:v>2</c:v>
                </c:pt>
                <c:pt idx="3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1809152"/>
        <c:axId val="381803712"/>
        <c:axId val="0"/>
      </c:bar3DChart>
      <c:catAx>
        <c:axId val="3818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1803712"/>
        <c:crosses val="autoZero"/>
        <c:auto val="1"/>
        <c:lblAlgn val="ctr"/>
        <c:lblOffset val="100"/>
        <c:noMultiLvlLbl val="0"/>
      </c:catAx>
      <c:valAx>
        <c:axId val="381803712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extTo"/>
        <c:crossAx val="38180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621959755030622"/>
          <c:y val="0.11586382743955112"/>
          <c:w val="0.53700524934383198"/>
          <c:h val="0.106150011090859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800">
                <a:solidFill>
                  <a:srgbClr val="FF0000"/>
                </a:solidFill>
              </a:rPr>
              <a:t>Tramos de Edades</a:t>
            </a:r>
          </a:p>
        </c:rich>
      </c:tx>
      <c:layout>
        <c:manualLayout>
          <c:xMode val="edge"/>
          <c:yMode val="edge"/>
          <c:x val="0.35228501094588821"/>
          <c:y val="7.97607094976791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32502300627964875"/>
          <c:y val="0.16743112736005869"/>
          <c:w val="0.63665747580060805"/>
          <c:h val="0.75947100855219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Participantes 2.022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layout>
                <c:manualLayout>
                  <c:x val="-1.049834012399983E-2"/>
                  <c:y val="-4.874209273132272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03571091675045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Primera Infancia de 0 a 4 Años</c:v>
                </c:pt>
                <c:pt idx="1">
                  <c:v>Infancia de 5 a 9 Años</c:v>
                </c:pt>
                <c:pt idx="2">
                  <c:v>Adolescencia de 10 a 14 Años</c:v>
                </c:pt>
                <c:pt idx="3">
                  <c:v>Juventud de 15 a 24 Años</c:v>
                </c:pt>
                <c:pt idx="4">
                  <c:v>Adulted de 25 a 59 Años</c:v>
                </c:pt>
                <c:pt idx="5">
                  <c:v>Persona Mayor de 60 a 64</c:v>
                </c:pt>
                <c:pt idx="6">
                  <c:v>Personas Mayores a 65 o más</c:v>
                </c:pt>
                <c:pt idx="7">
                  <c:v>Total</c:v>
                </c:pt>
              </c:strCache>
            </c:strRef>
          </c:cat>
          <c:val>
            <c:numRef>
              <c:f>Hoja1!$B$2:$B$9</c:f>
              <c:numCache>
                <c:formatCode>#,##0_ ;[Red]\-#,##0\ </c:formatCode>
                <c:ptCount val="8"/>
                <c:pt idx="0">
                  <c:v>54</c:v>
                </c:pt>
                <c:pt idx="1">
                  <c:v>90</c:v>
                </c:pt>
                <c:pt idx="2">
                  <c:v>102</c:v>
                </c:pt>
                <c:pt idx="3">
                  <c:v>128</c:v>
                </c:pt>
                <c:pt idx="4">
                  <c:v>346</c:v>
                </c:pt>
                <c:pt idx="5">
                  <c:v>37</c:v>
                </c:pt>
                <c:pt idx="6">
                  <c:v>36</c:v>
                </c:pt>
                <c:pt idx="7">
                  <c:v>793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Número Participantes 2.021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layout>
                <c:manualLayout>
                  <c:x val="-1.40133922051863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9038802178137431E-3"/>
                  <c:y val="7.9760709497678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Primera Infancia de 0 a 4 Años</c:v>
                </c:pt>
                <c:pt idx="1">
                  <c:v>Infancia de 5 a 9 Años</c:v>
                </c:pt>
                <c:pt idx="2">
                  <c:v>Adolescencia de 10 a 14 Años</c:v>
                </c:pt>
                <c:pt idx="3">
                  <c:v>Juventud de 15 a 24 Años</c:v>
                </c:pt>
                <c:pt idx="4">
                  <c:v>Adulted de 25 a 59 Años</c:v>
                </c:pt>
                <c:pt idx="5">
                  <c:v>Persona Mayor de 60 a 64</c:v>
                </c:pt>
                <c:pt idx="6">
                  <c:v>Personas Mayores a 65 o más</c:v>
                </c:pt>
                <c:pt idx="7">
                  <c:v>Total</c:v>
                </c:pt>
              </c:strCache>
            </c:strRef>
          </c:cat>
          <c:val>
            <c:numRef>
              <c:f>Hoja1!$D$2:$D$9</c:f>
              <c:numCache>
                <c:formatCode>#,##0_ ;[Red]\-#,##0\ </c:formatCode>
                <c:ptCount val="8"/>
                <c:pt idx="0">
                  <c:v>49</c:v>
                </c:pt>
                <c:pt idx="1">
                  <c:v>74</c:v>
                </c:pt>
                <c:pt idx="2">
                  <c:v>93</c:v>
                </c:pt>
                <c:pt idx="3">
                  <c:v>116</c:v>
                </c:pt>
                <c:pt idx="4">
                  <c:v>309</c:v>
                </c:pt>
                <c:pt idx="5">
                  <c:v>30</c:v>
                </c:pt>
                <c:pt idx="6">
                  <c:v>28</c:v>
                </c:pt>
                <c:pt idx="7">
                  <c:v>699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1796096"/>
        <c:axId val="3818058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% Sobre el Total</c:v>
                      </c:pt>
                    </c:strCache>
                  </c:strRef>
                </c:tx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Hoja1!$A$2:$A$9</c15:sqref>
                        </c15:formulaRef>
                      </c:ext>
                    </c:extLst>
                    <c:strCache>
                      <c:ptCount val="8"/>
                      <c:pt idx="0">
                        <c:v>Primera Infancia de 0 a 4 Años</c:v>
                      </c:pt>
                      <c:pt idx="1">
                        <c:v>Infancia de 5 a 9 Años</c:v>
                      </c:pt>
                      <c:pt idx="2">
                        <c:v>Adolescencia de 10 a 14 Años</c:v>
                      </c:pt>
                      <c:pt idx="3">
                        <c:v>Juventud de 15 a 24 Años</c:v>
                      </c:pt>
                      <c:pt idx="4">
                        <c:v>Adulted de 25 a 59 Años</c:v>
                      </c:pt>
                      <c:pt idx="5">
                        <c:v>Persona Mayor de 60 a 64</c:v>
                      </c:pt>
                      <c:pt idx="6">
                        <c:v>Personas Mayores a 65 o más</c:v>
                      </c:pt>
                      <c:pt idx="7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6.8095838587641871E-2</c:v>
                      </c:pt>
                      <c:pt idx="1">
                        <c:v>0.11349306431273644</c:v>
                      </c:pt>
                      <c:pt idx="2">
                        <c:v>0.12862547288776796</c:v>
                      </c:pt>
                      <c:pt idx="3">
                        <c:v>0.16141235813366961</c:v>
                      </c:pt>
                      <c:pt idx="4">
                        <c:v>0.43631778058007564</c:v>
                      </c:pt>
                      <c:pt idx="5">
                        <c:v>4.6658259773013869E-2</c:v>
                      </c:pt>
                      <c:pt idx="6">
                        <c:v>4.5397225725094581E-2</c:v>
                      </c:pt>
                      <c:pt idx="7">
                        <c:v>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% Sobre el Total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Hoja1!$A$2:$A$9</c15:sqref>
                        </c15:formulaRef>
                      </c:ext>
                    </c:extLst>
                    <c:strCache>
                      <c:ptCount val="8"/>
                      <c:pt idx="0">
                        <c:v>Primera Infancia de 0 a 4 Años</c:v>
                      </c:pt>
                      <c:pt idx="1">
                        <c:v>Infancia de 5 a 9 Años</c:v>
                      </c:pt>
                      <c:pt idx="2">
                        <c:v>Adolescencia de 10 a 14 Años</c:v>
                      </c:pt>
                      <c:pt idx="3">
                        <c:v>Juventud de 15 a 24 Años</c:v>
                      </c:pt>
                      <c:pt idx="4">
                        <c:v>Adulted de 25 a 59 Años</c:v>
                      </c:pt>
                      <c:pt idx="5">
                        <c:v>Persona Mayor de 60 a 64</c:v>
                      </c:pt>
                      <c:pt idx="6">
                        <c:v>Personas Mayores a 65 o más</c:v>
                      </c:pt>
                      <c:pt idx="7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Hoja1!$E$2:$E$9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7.0100143061516448E-2</c:v>
                      </c:pt>
                      <c:pt idx="1">
                        <c:v>0.10586552217453506</c:v>
                      </c:pt>
                      <c:pt idx="2">
                        <c:v>0.13304721030042918</c:v>
                      </c:pt>
                      <c:pt idx="3">
                        <c:v>0.16595135908440631</c:v>
                      </c:pt>
                      <c:pt idx="4">
                        <c:v>0.44206008583690987</c:v>
                      </c:pt>
                      <c:pt idx="5">
                        <c:v>4.2918454935622317E-2</c:v>
                      </c:pt>
                      <c:pt idx="6">
                        <c:v>4.005722460658083E-2</c:v>
                      </c:pt>
                      <c:pt idx="7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8179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1805888"/>
        <c:crosses val="autoZero"/>
        <c:auto val="1"/>
        <c:lblAlgn val="ctr"/>
        <c:lblOffset val="100"/>
        <c:noMultiLvlLbl val="0"/>
      </c:catAx>
      <c:valAx>
        <c:axId val="3818058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179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029922487878468"/>
          <c:y val="0.10169469526384677"/>
          <c:w val="0.74416038783311944"/>
          <c:h val="5.130120909699152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s-ES" sz="2400">
                <a:solidFill>
                  <a:srgbClr val="FF0000"/>
                </a:solidFill>
              </a:rPr>
              <a:t>Tipos</a:t>
            </a:r>
            <a:r>
              <a:rPr lang="es-ES" sz="2400" baseline="0">
                <a:solidFill>
                  <a:srgbClr val="FF0000"/>
                </a:solidFill>
              </a:rPr>
              <a:t> Hogar 2022 - 2021</a:t>
            </a:r>
            <a:endParaRPr lang="es-ES" sz="2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17163625257586"/>
          <c:y val="7.61904914266699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40887588198271108"/>
          <c:y val="0.11168266200378192"/>
          <c:w val="0.54658987894516098"/>
          <c:h val="0.770237474363199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8"/>
                <c:pt idx="0">
                  <c:v>01. Hogar de una pareja con hijos</c:v>
                </c:pt>
                <c:pt idx="1">
                  <c:v>02. Hogar de una pareja sin hijos</c:v>
                </c:pt>
                <c:pt idx="2">
                  <c:v>03. Hogar monoparental</c:v>
                </c:pt>
                <c:pt idx="3">
                  <c:v>04. Hogar unipersonal</c:v>
                </c:pt>
                <c:pt idx="4">
                  <c:v>05. Hogar con otro tipo de parentesco</c:v>
                </c:pt>
                <c:pt idx="5">
                  <c:v>06. Hogar con personas sin relación de parentesco</c:v>
                </c:pt>
                <c:pt idx="6">
                  <c:v>07. Sin Hogar</c:v>
                </c:pt>
                <c:pt idx="7">
                  <c:v>TOTAL </c:v>
                </c:pt>
              </c:strCache>
            </c:strRef>
          </c:cat>
          <c:val>
            <c:numRef>
              <c:f>Hoja1!$B$2:$B$10</c:f>
              <c:numCache>
                <c:formatCode>0_ ;[Red]\-0\ </c:formatCode>
                <c:ptCount val="8"/>
                <c:pt idx="0">
                  <c:v>414</c:v>
                </c:pt>
                <c:pt idx="1">
                  <c:v>10</c:v>
                </c:pt>
                <c:pt idx="2">
                  <c:v>126</c:v>
                </c:pt>
                <c:pt idx="3">
                  <c:v>59</c:v>
                </c:pt>
                <c:pt idx="4">
                  <c:v>137</c:v>
                </c:pt>
                <c:pt idx="5">
                  <c:v>2</c:v>
                </c:pt>
                <c:pt idx="6">
                  <c:v>45</c:v>
                </c:pt>
                <c:pt idx="7">
                  <c:v>793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8"/>
                <c:pt idx="0">
                  <c:v>01. Hogar de una pareja con hijos</c:v>
                </c:pt>
                <c:pt idx="1">
                  <c:v>02. Hogar de una pareja sin hijos</c:v>
                </c:pt>
                <c:pt idx="2">
                  <c:v>03. Hogar monoparental</c:v>
                </c:pt>
                <c:pt idx="3">
                  <c:v>04. Hogar unipersonal</c:v>
                </c:pt>
                <c:pt idx="4">
                  <c:v>05. Hogar con otro tipo de parentesco</c:v>
                </c:pt>
                <c:pt idx="5">
                  <c:v>06. Hogar con personas sin relación de parentesco</c:v>
                </c:pt>
                <c:pt idx="6">
                  <c:v>07. Sin Hogar</c:v>
                </c:pt>
                <c:pt idx="7">
                  <c:v>TOTAL </c:v>
                </c:pt>
              </c:strCache>
            </c:strRef>
          </c:cat>
          <c:val>
            <c:numRef>
              <c:f>Hoja1!$E$2:$E$10</c:f>
              <c:numCache>
                <c:formatCode>0_ ;[Red]\-0\ </c:formatCode>
                <c:ptCount val="8"/>
                <c:pt idx="0">
                  <c:v>373</c:v>
                </c:pt>
                <c:pt idx="1">
                  <c:v>6</c:v>
                </c:pt>
                <c:pt idx="2">
                  <c:v>110</c:v>
                </c:pt>
                <c:pt idx="3">
                  <c:v>53</c:v>
                </c:pt>
                <c:pt idx="4">
                  <c:v>106</c:v>
                </c:pt>
                <c:pt idx="5">
                  <c:v>4</c:v>
                </c:pt>
                <c:pt idx="6">
                  <c:v>47</c:v>
                </c:pt>
                <c:pt idx="7">
                  <c:v>699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1797184"/>
        <c:axId val="381797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80</c:v>
                      </c:pt>
                      <c:pt idx="1">
                        <c:v>5</c:v>
                      </c:pt>
                      <c:pt idx="2">
                        <c:v>44</c:v>
                      </c:pt>
                      <c:pt idx="3">
                        <c:v>53</c:v>
                      </c:pt>
                      <c:pt idx="4">
                        <c:v>36</c:v>
                      </c:pt>
                      <c:pt idx="5">
                        <c:v>5</c:v>
                      </c:pt>
                      <c:pt idx="6">
                        <c:v>44</c:v>
                      </c:pt>
                      <c:pt idx="7">
                        <c:v>237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Hoja1!$D$2:$D$10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414</c:v>
                      </c:pt>
                      <c:pt idx="1">
                        <c:v>10</c:v>
                      </c:pt>
                      <c:pt idx="2">
                        <c:v>126</c:v>
                      </c:pt>
                      <c:pt idx="3">
                        <c:v>59</c:v>
                      </c:pt>
                      <c:pt idx="4">
                        <c:v>137</c:v>
                      </c:pt>
                      <c:pt idx="5">
                        <c:v>2</c:v>
                      </c:pt>
                      <c:pt idx="6">
                        <c:v>45</c:v>
                      </c:pt>
                      <c:pt idx="7">
                        <c:v>699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Hoja1!$F$2:$F$10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72</c:v>
                      </c:pt>
                      <c:pt idx="1">
                        <c:v>3</c:v>
                      </c:pt>
                      <c:pt idx="2">
                        <c:v>36</c:v>
                      </c:pt>
                      <c:pt idx="3">
                        <c:v>48</c:v>
                      </c:pt>
                      <c:pt idx="4">
                        <c:v>29</c:v>
                      </c:pt>
                      <c:pt idx="5">
                        <c:v>4</c:v>
                      </c:pt>
                      <c:pt idx="6">
                        <c:v>46</c:v>
                      </c:pt>
                      <c:pt idx="7">
                        <c:v>237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Hoja1!$G$2:$G$10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373</c:v>
                      </c:pt>
                      <c:pt idx="1">
                        <c:v>6</c:v>
                      </c:pt>
                      <c:pt idx="2">
                        <c:v>110</c:v>
                      </c:pt>
                      <c:pt idx="3">
                        <c:v>53</c:v>
                      </c:pt>
                      <c:pt idx="4">
                        <c:v>106</c:v>
                      </c:pt>
                      <c:pt idx="5">
                        <c:v>4</c:v>
                      </c:pt>
                      <c:pt idx="6">
                        <c:v>47</c:v>
                      </c:pt>
                      <c:pt idx="7">
                        <c:v>699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Hoja1!$H$2:$H$10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41</c:v>
                      </c:pt>
                      <c:pt idx="1">
                        <c:v>4</c:v>
                      </c:pt>
                      <c:pt idx="2">
                        <c:v>16</c:v>
                      </c:pt>
                      <c:pt idx="3">
                        <c:v>6</c:v>
                      </c:pt>
                      <c:pt idx="4">
                        <c:v>31</c:v>
                      </c:pt>
                      <c:pt idx="5">
                        <c:v>-2</c:v>
                      </c:pt>
                      <c:pt idx="6">
                        <c:v>-2</c:v>
                      </c:pt>
                      <c:pt idx="7">
                        <c:v>94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8179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1797728"/>
        <c:crosses val="autoZero"/>
        <c:auto val="1"/>
        <c:lblAlgn val="ctr"/>
        <c:lblOffset val="100"/>
        <c:noMultiLvlLbl val="0"/>
      </c:catAx>
      <c:valAx>
        <c:axId val="3817977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;[Red]\-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179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12235798445666"/>
          <c:y val="6.8253481965450696E-2"/>
          <c:w val="0.34273378451775582"/>
          <c:h val="5.301618358028916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>
                <a:solidFill>
                  <a:srgbClr val="FF0000"/>
                </a:solidFill>
              </a:rPr>
              <a:t>Zonas Mundo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63797491093082E-2"/>
          <c:y val="0.1500000118629225"/>
          <c:w val="0.5475089568176601"/>
          <c:h val="0.7601884116804232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explosion val="3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explosion val="1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explosion val="1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Hoja1!$A$2:$A$8</c:f>
              <c:strCache>
                <c:ptCount val="7"/>
                <c:pt idx="0">
                  <c:v>Europa</c:v>
                </c:pt>
                <c:pt idx="1">
                  <c:v>África</c:v>
                </c:pt>
                <c:pt idx="2">
                  <c:v>Asia</c:v>
                </c:pt>
                <c:pt idx="3">
                  <c:v>Latinoamérica y Caribe</c:v>
                </c:pt>
                <c:pt idx="4">
                  <c:v>Medio Oriente Norte de África</c:v>
                </c:pt>
                <c:pt idx="5">
                  <c:v>Oceania</c:v>
                </c:pt>
                <c:pt idx="6">
                  <c:v>Sin Mecanizar</c:v>
                </c:pt>
              </c:strCache>
            </c:strRef>
          </c:cat>
          <c:val>
            <c:numRef>
              <c:f>Hoja1!$B$2:$B$8</c:f>
              <c:numCache>
                <c:formatCode>#,##0_ ;[Red]\-#,##0\ </c:formatCode>
                <c:ptCount val="7"/>
                <c:pt idx="0">
                  <c:v>502</c:v>
                </c:pt>
                <c:pt idx="1">
                  <c:v>32</c:v>
                </c:pt>
                <c:pt idx="2">
                  <c:v>0</c:v>
                </c:pt>
                <c:pt idx="3">
                  <c:v>182</c:v>
                </c:pt>
                <c:pt idx="4">
                  <c:v>76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60629921259845"/>
          <c:y val="0.2164181930503502"/>
          <c:w val="0.37872703412073494"/>
          <c:h val="0.6532110153967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>
                <a:solidFill>
                  <a:srgbClr val="FF0000"/>
                </a:solidFill>
              </a:rPr>
              <a:t>Situación</a:t>
            </a:r>
            <a:r>
              <a:rPr lang="es-ES" sz="2400" baseline="0">
                <a:solidFill>
                  <a:srgbClr val="FF0000"/>
                </a:solidFill>
              </a:rPr>
              <a:t> Laboral 2022</a:t>
            </a:r>
            <a:endParaRPr lang="es-ES" sz="240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Nº Participantes 2022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Hoja1!$B$2:$B$13</c15:sqref>
                  </c15:fullRef>
                </c:ext>
              </c:extLst>
              <c:f>Hoja1!$B$2:$B$13</c:f>
              <c:strCache>
                <c:ptCount val="12"/>
                <c:pt idx="0">
                  <c:v>Trabajando por cuenta ajena con contrato</c:v>
                </c:pt>
                <c:pt idx="1">
                  <c:v>Trabajador por cuenta propia con alta en seguridad social</c:v>
                </c:pt>
                <c:pt idx="2">
                  <c:v>Trabajando por cuenta ajena sin contrato</c:v>
                </c:pt>
                <c:pt idx="3">
                  <c:v>Parado Inscrito en el Servicio de Empleo</c:v>
                </c:pt>
                <c:pt idx="4">
                  <c:v>Parado No Inscrito en el Servicio de Empleo</c:v>
                </c:pt>
                <c:pt idx="5">
                  <c:v>INACTIVO</c:v>
                </c:pt>
                <c:pt idx="6">
                  <c:v>Jubilado y pensionista, incapacidad laboral permanente</c:v>
                </c:pt>
                <c:pt idx="7">
                  <c:v>Estudiando (con 16 años y más sin trabajo)</c:v>
                </c:pt>
                <c:pt idx="8">
                  <c:v>Labores del hogar</c:v>
                </c:pt>
                <c:pt idx="9">
                  <c:v>Sin edad laboral (menor de 16 años)</c:v>
                </c:pt>
                <c:pt idx="10">
                  <c:v>Persona que no está buscando (y no está en ninguna de las situaciones de inactividad anteriores)</c:v>
                </c:pt>
                <c:pt idx="11">
                  <c:v>Particiapantes que forman el hogar y que no es el participante de referencia (No RGPD)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Hoja1!$C$2:$C$14</c15:sqref>
                  </c15:fullRef>
                </c:ext>
              </c:extLst>
              <c:f>Hoja1!$C$2:$C$13</c:f>
              <c:numCache>
                <c:formatCode>#,##0_ ;[Red]\-#,##0\ </c:formatCode>
                <c:ptCount val="12"/>
                <c:pt idx="0">
                  <c:v>59</c:v>
                </c:pt>
                <c:pt idx="1">
                  <c:v>1</c:v>
                </c:pt>
                <c:pt idx="2">
                  <c:v>7</c:v>
                </c:pt>
                <c:pt idx="3">
                  <c:v>100</c:v>
                </c:pt>
                <c:pt idx="4">
                  <c:v>9</c:v>
                </c:pt>
                <c:pt idx="5">
                  <c:v>107</c:v>
                </c:pt>
                <c:pt idx="6">
                  <c:v>21</c:v>
                </c:pt>
                <c:pt idx="7">
                  <c:v>2</c:v>
                </c:pt>
                <c:pt idx="8">
                  <c:v>9</c:v>
                </c:pt>
                <c:pt idx="9">
                  <c:v>206</c:v>
                </c:pt>
                <c:pt idx="10">
                  <c:v>82</c:v>
                </c:pt>
                <c:pt idx="11">
                  <c:v>190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Nº Participantes 2021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Hoja1!$B$2:$B$13</c15:sqref>
                  </c15:fullRef>
                </c:ext>
              </c:extLst>
              <c:f>Hoja1!$B$2:$B$13</c:f>
              <c:strCache>
                <c:ptCount val="12"/>
                <c:pt idx="0">
                  <c:v>Trabajando por cuenta ajena con contrato</c:v>
                </c:pt>
                <c:pt idx="1">
                  <c:v>Trabajador por cuenta propia con alta en seguridad social</c:v>
                </c:pt>
                <c:pt idx="2">
                  <c:v>Trabajando por cuenta ajena sin contrato</c:v>
                </c:pt>
                <c:pt idx="3">
                  <c:v>Parado Inscrito en el Servicio de Empleo</c:v>
                </c:pt>
                <c:pt idx="4">
                  <c:v>Parado No Inscrito en el Servicio de Empleo</c:v>
                </c:pt>
                <c:pt idx="5">
                  <c:v>INACTIVO</c:v>
                </c:pt>
                <c:pt idx="6">
                  <c:v>Jubilado y pensionista, incapacidad laboral permanente</c:v>
                </c:pt>
                <c:pt idx="7">
                  <c:v>Estudiando (con 16 años y más sin trabajo)</c:v>
                </c:pt>
                <c:pt idx="8">
                  <c:v>Labores del hogar</c:v>
                </c:pt>
                <c:pt idx="9">
                  <c:v>Sin edad laboral (menor de 16 años)</c:v>
                </c:pt>
                <c:pt idx="10">
                  <c:v>Persona que no está buscando (y no está en ninguna de las situaciones de inactividad anteriores)</c:v>
                </c:pt>
                <c:pt idx="11">
                  <c:v>Particiapantes que forman el hogar y que no es el participante de referencia (No RGPD)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Hoja1!$E$2:$E$14</c15:sqref>
                  </c15:fullRef>
                </c:ext>
              </c:extLst>
              <c:f>Hoja1!$E$2:$E$13</c:f>
              <c:numCache>
                <c:formatCode>#,##0_ ;[Red]\-#,##0\ </c:formatCode>
                <c:ptCount val="12"/>
                <c:pt idx="0">
                  <c:v>55</c:v>
                </c:pt>
                <c:pt idx="1">
                  <c:v>1</c:v>
                </c:pt>
                <c:pt idx="2">
                  <c:v>6</c:v>
                </c:pt>
                <c:pt idx="3">
                  <c:v>108</c:v>
                </c:pt>
                <c:pt idx="4">
                  <c:v>2</c:v>
                </c:pt>
                <c:pt idx="5">
                  <c:v>79</c:v>
                </c:pt>
                <c:pt idx="6">
                  <c:v>19</c:v>
                </c:pt>
                <c:pt idx="7">
                  <c:v>0</c:v>
                </c:pt>
                <c:pt idx="8">
                  <c:v>8</c:v>
                </c:pt>
                <c:pt idx="9">
                  <c:v>162</c:v>
                </c:pt>
                <c:pt idx="10">
                  <c:v>67</c:v>
                </c:pt>
                <c:pt idx="11">
                  <c:v>192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2326832"/>
        <c:axId val="47232737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Situación Laboral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Hoja1!$B$2:$B$13</c15:sqref>
                        </c15:fullRef>
                        <c15:formulaRef>
                          <c15:sqref>Hoja1!$B$2:$B$13</c15:sqref>
                        </c15:formulaRef>
                      </c:ext>
                    </c:extLst>
                    <c:strCache>
                      <c:ptCount val="12"/>
                      <c:pt idx="0">
                        <c:v>Trabajando por cuenta ajena con contrato</c:v>
                      </c:pt>
                      <c:pt idx="1">
                        <c:v>Trabajador por cuenta propia con alta en seguridad social</c:v>
                      </c:pt>
                      <c:pt idx="2">
                        <c:v>Trabajando por cuenta ajena sin contrato</c:v>
                      </c:pt>
                      <c:pt idx="3">
                        <c:v>Parado Inscrito en el Servicio de Empleo</c:v>
                      </c:pt>
                      <c:pt idx="4">
                        <c:v>Parado No Inscrito en el Servicio de Empleo</c:v>
                      </c:pt>
                      <c:pt idx="5">
                        <c:v>INACTIVO</c:v>
                      </c:pt>
                      <c:pt idx="6">
                        <c:v>Jubilado y pensionista, incapacidad laboral permanente</c:v>
                      </c:pt>
                      <c:pt idx="7">
                        <c:v>Estudiando (con 16 años y más sin trabajo)</c:v>
                      </c:pt>
                      <c:pt idx="8">
                        <c:v>Labores del hogar</c:v>
                      </c:pt>
                      <c:pt idx="9">
                        <c:v>Sin edad laboral (menor de 16 años)</c:v>
                      </c:pt>
                      <c:pt idx="10">
                        <c:v>Persona que no está buscando (y no está en ninguna de las situaciones de inactividad anteriores)</c:v>
                      </c:pt>
                      <c:pt idx="11">
                        <c:v>Particiapantes que forman el hogar y que no es el participante de referencia (No RGPD)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Hoja1!$B$2:$B$14</c15:sqref>
                        </c15:fullRef>
                        <c15:formulaRef>
                          <c15:sqref>Hoja1!$B$2:$B$13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% Sobre Total</c:v>
                      </c:pt>
                    </c:strCache>
                  </c:strRef>
                </c:tx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6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Hoja1!$B$2:$B$13</c15:sqref>
                        </c15:fullRef>
                        <c15:formulaRef>
                          <c15:sqref>Hoja1!$B$2:$B$13</c15:sqref>
                        </c15:formulaRef>
                      </c:ext>
                    </c:extLst>
                    <c:strCache>
                      <c:ptCount val="12"/>
                      <c:pt idx="0">
                        <c:v>Trabajando por cuenta ajena con contrato</c:v>
                      </c:pt>
                      <c:pt idx="1">
                        <c:v>Trabajador por cuenta propia con alta en seguridad social</c:v>
                      </c:pt>
                      <c:pt idx="2">
                        <c:v>Trabajando por cuenta ajena sin contrato</c:v>
                      </c:pt>
                      <c:pt idx="3">
                        <c:v>Parado Inscrito en el Servicio de Empleo</c:v>
                      </c:pt>
                      <c:pt idx="4">
                        <c:v>Parado No Inscrito en el Servicio de Empleo</c:v>
                      </c:pt>
                      <c:pt idx="5">
                        <c:v>INACTIVO</c:v>
                      </c:pt>
                      <c:pt idx="6">
                        <c:v>Jubilado y pensionista, incapacidad laboral permanente</c:v>
                      </c:pt>
                      <c:pt idx="7">
                        <c:v>Estudiando (con 16 años y más sin trabajo)</c:v>
                      </c:pt>
                      <c:pt idx="8">
                        <c:v>Labores del hogar</c:v>
                      </c:pt>
                      <c:pt idx="9">
                        <c:v>Sin edad laboral (menor de 16 años)</c:v>
                      </c:pt>
                      <c:pt idx="10">
                        <c:v>Persona que no está buscando (y no está en ninguna de las situaciones de inactividad anteriores)</c:v>
                      </c:pt>
                      <c:pt idx="11">
                        <c:v>Particiapantes que forman el hogar y que no es el participante de referencia (No RGPD)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Hoja1!$D$2:$D$14</c15:sqref>
                        </c15:fullRef>
                        <c15:formulaRef>
                          <c15:sqref>Hoja1!$D$2:$D$13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7.4401008827238338E-2</c:v>
                      </c:pt>
                      <c:pt idx="1">
                        <c:v>1.2610340479192938E-3</c:v>
                      </c:pt>
                      <c:pt idx="2">
                        <c:v>8.8272383354350576E-3</c:v>
                      </c:pt>
                      <c:pt idx="3">
                        <c:v>0.12610340479192939</c:v>
                      </c:pt>
                      <c:pt idx="4">
                        <c:v>1.1349306431273645E-2</c:v>
                      </c:pt>
                      <c:pt idx="5">
                        <c:v>0.13493064312736444</c:v>
                      </c:pt>
                      <c:pt idx="6">
                        <c:v>2.6481715006305171E-2</c:v>
                      </c:pt>
                      <c:pt idx="8">
                        <c:v>1.1349306431273645E-2</c:v>
                      </c:pt>
                      <c:pt idx="9">
                        <c:v>0.25977301387137453</c:v>
                      </c:pt>
                      <c:pt idx="10">
                        <c:v>0.10340479192938209</c:v>
                      </c:pt>
                      <c:pt idx="11">
                        <c:v>0.23959646910466584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Hoja1!$F$1</c15:sqref>
                        </c15:formulaRef>
                      </c:ext>
                    </c:extLst>
                    <c:strCache>
                      <c:ptCount val="1"/>
                      <c:pt idx="0">
                        <c:v>Diferencia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4">
                        <a:lumMod val="60000"/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Hoja1!$B$2:$B$13</c15:sqref>
                        </c15:fullRef>
                        <c15:formulaRef>
                          <c15:sqref>Hoja1!$B$2:$B$13</c15:sqref>
                        </c15:formulaRef>
                      </c:ext>
                    </c:extLst>
                    <c:strCache>
                      <c:ptCount val="12"/>
                      <c:pt idx="0">
                        <c:v>Trabajando por cuenta ajena con contrato</c:v>
                      </c:pt>
                      <c:pt idx="1">
                        <c:v>Trabajador por cuenta propia con alta en seguridad social</c:v>
                      </c:pt>
                      <c:pt idx="2">
                        <c:v>Trabajando por cuenta ajena sin contrato</c:v>
                      </c:pt>
                      <c:pt idx="3">
                        <c:v>Parado Inscrito en el Servicio de Empleo</c:v>
                      </c:pt>
                      <c:pt idx="4">
                        <c:v>Parado No Inscrito en el Servicio de Empleo</c:v>
                      </c:pt>
                      <c:pt idx="5">
                        <c:v>INACTIVO</c:v>
                      </c:pt>
                      <c:pt idx="6">
                        <c:v>Jubilado y pensionista, incapacidad laboral permanente</c:v>
                      </c:pt>
                      <c:pt idx="7">
                        <c:v>Estudiando (con 16 años y más sin trabajo)</c:v>
                      </c:pt>
                      <c:pt idx="8">
                        <c:v>Labores del hogar</c:v>
                      </c:pt>
                      <c:pt idx="9">
                        <c:v>Sin edad laboral (menor de 16 años)</c:v>
                      </c:pt>
                      <c:pt idx="10">
                        <c:v>Persona que no está buscando (y no está en ninguna de las situaciones de inactividad anteriores)</c:v>
                      </c:pt>
                      <c:pt idx="11">
                        <c:v>Particiapantes que forman el hogar y que no es el participante de referencia (No RGPD)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Hoja1!$F$2:$F$14</c15:sqref>
                        </c15:fullRef>
                        <c15:formulaRef>
                          <c15:sqref>Hoja1!$F$2:$F$13</c15:sqref>
                        </c15:formulaRef>
                      </c:ext>
                    </c:extLst>
                    <c:numCache>
                      <c:formatCode>#,##0_ ;[Red]\-#,##0\ </c:formatCode>
                      <c:ptCount val="12"/>
                      <c:pt idx="0">
                        <c:v>4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-8</c:v>
                      </c:pt>
                      <c:pt idx="4">
                        <c:v>7</c:v>
                      </c:pt>
                      <c:pt idx="5">
                        <c:v>28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1</c:v>
                      </c:pt>
                      <c:pt idx="9">
                        <c:v>44</c:v>
                      </c:pt>
                      <c:pt idx="10">
                        <c:v>15</c:v>
                      </c:pt>
                      <c:pt idx="11">
                        <c:v>-2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47232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327376"/>
        <c:crosses val="autoZero"/>
        <c:auto val="1"/>
        <c:lblAlgn val="ctr"/>
        <c:lblOffset val="100"/>
        <c:noMultiLvlLbl val="0"/>
      </c:catAx>
      <c:valAx>
        <c:axId val="472327376"/>
        <c:scaling>
          <c:orientation val="minMax"/>
        </c:scaling>
        <c:delete val="1"/>
        <c:axPos val="b"/>
        <c:numFmt formatCode="#,##0_ ;[Red]\-#,##0\ " sourceLinked="1"/>
        <c:majorTickMark val="none"/>
        <c:minorTickMark val="none"/>
        <c:tickLblPos val="nextTo"/>
        <c:crossAx val="47232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59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22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9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08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84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37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77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8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843A-C78F-4C97-A705-37E6E4A126A5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3168-D7CC-4E03-B01A-55D2CC7D9D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77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7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2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7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b="40976"/>
          <a:stretch/>
        </p:blipFill>
        <p:spPr>
          <a:xfrm>
            <a:off x="2990460" y="1321412"/>
            <a:ext cx="6122032" cy="7218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514" y="2310062"/>
            <a:ext cx="8590854" cy="41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1412"/>
            <a:ext cx="6059488" cy="4246875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696844"/>
              </p:ext>
            </p:extLst>
          </p:nvPr>
        </p:nvGraphicFramePr>
        <p:xfrm>
          <a:off x="6108956" y="1353474"/>
          <a:ext cx="6083044" cy="550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990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90" y="1195683"/>
            <a:ext cx="11505061" cy="56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99" y="1321411"/>
            <a:ext cx="11559653" cy="5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1321412"/>
            <a:ext cx="11446328" cy="55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460" y="1195683"/>
            <a:ext cx="10047079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94" y="1321412"/>
            <a:ext cx="11532358" cy="55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129693"/>
              </p:ext>
            </p:extLst>
          </p:nvPr>
        </p:nvGraphicFramePr>
        <p:xfrm>
          <a:off x="313899" y="1195683"/>
          <a:ext cx="11505061" cy="546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26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20" y="1053215"/>
            <a:ext cx="8583912" cy="59441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99" y="1266807"/>
            <a:ext cx="8980444" cy="10533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60" y="4893813"/>
            <a:ext cx="8060355" cy="17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394" y="1321413"/>
            <a:ext cx="6059606" cy="15370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1412"/>
            <a:ext cx="6096000" cy="55365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803" y="2858452"/>
            <a:ext cx="7721197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31" y="1195683"/>
            <a:ext cx="10072048" cy="1629404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249601"/>
              </p:ext>
            </p:extLst>
          </p:nvPr>
        </p:nvGraphicFramePr>
        <p:xfrm>
          <a:off x="1037231" y="2916755"/>
          <a:ext cx="10072048" cy="378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239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24" y="1302444"/>
            <a:ext cx="6051424" cy="281386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444573"/>
              </p:ext>
            </p:extLst>
          </p:nvPr>
        </p:nvGraphicFramePr>
        <p:xfrm>
          <a:off x="6191534" y="1285874"/>
          <a:ext cx="6000466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76" y="4314733"/>
            <a:ext cx="5560034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90" y="1321412"/>
            <a:ext cx="11505062" cy="52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4087"/>
              </p:ext>
            </p:extLst>
          </p:nvPr>
        </p:nvGraphicFramePr>
        <p:xfrm>
          <a:off x="313899" y="1195682"/>
          <a:ext cx="11532357" cy="555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46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51" y="1321412"/>
            <a:ext cx="11546006" cy="55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0" y="3165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13968" y="715319"/>
            <a:ext cx="23551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2.022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25688"/>
              </p:ext>
            </p:extLst>
          </p:nvPr>
        </p:nvGraphicFramePr>
        <p:xfrm>
          <a:off x="382137" y="1104014"/>
          <a:ext cx="11450472" cy="575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88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85</Words>
  <Application>Microsoft Office PowerPoint</Application>
  <PresentationFormat>Panorámica</PresentationFormat>
  <Paragraphs>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18</cp:revision>
  <dcterms:created xsi:type="dcterms:W3CDTF">2023-02-14T16:03:15Z</dcterms:created>
  <dcterms:modified xsi:type="dcterms:W3CDTF">2023-02-16T11:10:46Z</dcterms:modified>
</cp:coreProperties>
</file>