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66908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102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Pompaelo\Caritas\Memoria%20Parroquias%202014%20-%202020\Memorias%20San%20Jose%20Obrero\San%20Jos&#233;%20Obrero%202020\&#193;mbito%20y%20Jerarquia%2020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Pompaelo\Caritas\Memoria%20Parroquias%202014%20-%202021\Memorias%20San%20Jose%20Obrero\San%20Jos&#233;%20Obrero%202020\Sexo%2020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D:\Pompaelo\Caritas\Memoria%20Parroquias%202014%20-%202021\Memorias%20San%20Jose%20Obrero\San%20Jos&#233;%20Obrero%202020\Tramos%20Edad%202020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D:\Pompaelo\Caritas\Memoria%20Parroquias%202014%20-%202021\Memorias%20San%20Jose%20Obrero\San%20Jos&#233;%20Obrero%202021\Tipos%20Hogar%202021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D:\Pompaelo\Caritas\Memoria%20Parroquias%202014%20-%202021\Memorias%20San%20Jose%20Obrero\San%20Jos&#233;%20Obrero%202020\Comparativa%20Nacionalidades%202020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D:\Pompaelo\Caritas\Memoria%20Parroquias%202014%20-%202021\Memorias%20San%20Jose%20Obrero\San%20Jos&#233;%20Obrero%202020\Situaci&#243;n%20Laboral%202020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s-ES">
                <a:solidFill>
                  <a:srgbClr val="FF0000"/>
                </a:solidFill>
              </a:rPr>
              <a:t>Firma RGPD</a:t>
            </a:r>
          </a:p>
        </c:rich>
      </c:tx>
      <c:layout>
        <c:manualLayout>
          <c:xMode val="edge"/>
          <c:yMode val="edge"/>
          <c:x val="0.35379155730533679"/>
          <c:y val="0.51056496800684059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4700612423447074"/>
          <c:y val="0.27924828842846167"/>
          <c:w val="0.48376574803149602"/>
          <c:h val="0.60079583594555575"/>
        </c:manualLayout>
      </c:layout>
      <c:doughnut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No (Participantes que componen la familia)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Hoja1!$A$2:$A$3</c:f>
              <c:strCache>
                <c:ptCount val="2"/>
                <c:pt idx="0">
                  <c:v>No (Participantes que componen la familia)</c:v>
                </c:pt>
                <c:pt idx="1">
                  <c:v>Si (Participante de Referencia Familias)</c:v>
                </c:pt>
              </c:strCache>
            </c:strRef>
          </c:cat>
          <c:val>
            <c:numRef>
              <c:f>Hoja1!$A$1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Si (Participante de Referencia Familias)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 (Participantes que componen la familia)</c:v>
                </c:pt>
                <c:pt idx="1">
                  <c:v>Si (Participante de Referencia Familias)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249</c:v>
                </c:pt>
                <c:pt idx="1">
                  <c:v>450</c:v>
                </c:pt>
              </c:numCache>
            </c:numRef>
          </c:val>
        </c:ser>
        <c:dLbls>
          <c:showPercent val="1"/>
        </c:dLbls>
        <c:firstSliceAng val="0"/>
        <c:holeSize val="8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1887481456122356E-2"/>
          <c:y val="5.4074088963691147E-2"/>
          <c:w val="0.87320568624574113"/>
          <c:h val="0.24665480151891758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s-ES" b="1">
                <a:solidFill>
                  <a:srgbClr val="FF0000"/>
                </a:solidFill>
              </a:rPr>
              <a:t>Tipo de Intervención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v>Respuestas</c:v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Hoja1!$A$20:$A$24</c:f>
              <c:strCache>
                <c:ptCount val="5"/>
                <c:pt idx="0">
                  <c:v>Ayuda en especie</c:v>
                </c:pt>
                <c:pt idx="1">
                  <c:v>Información, orientación, asesoramiento en general</c:v>
                </c:pt>
                <c:pt idx="2">
                  <c:v>Ayuda económica</c:v>
                </c:pt>
                <c:pt idx="3">
                  <c:v>ACOGIDA, ESCUCHA, APOYO…</c:v>
                </c:pt>
                <c:pt idx="4">
                  <c:v>INFORMACIÓN, ORIENTACIÓN, ASESORAMIENTO</c:v>
                </c:pt>
              </c:strCache>
            </c:strRef>
          </c:cat>
          <c:val>
            <c:numRef>
              <c:f>Hoja1!$B$20:$B$24</c:f>
              <c:numCache>
                <c:formatCode>#,##0</c:formatCode>
                <c:ptCount val="5"/>
                <c:pt idx="0">
                  <c:v>2383</c:v>
                </c:pt>
                <c:pt idx="1">
                  <c:v>2110</c:v>
                </c:pt>
                <c:pt idx="2">
                  <c:v>15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marker val="1"/>
        <c:axId val="61060224"/>
        <c:axId val="61061760"/>
      </c:lineChart>
      <c:catAx>
        <c:axId val="61060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1" u="none" strike="noStrike" kern="1200" baseline="0">
                <a:solidFill>
                  <a:srgbClr val="FF0000"/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endParaRPr lang="es-ES"/>
          </a:p>
        </c:txPr>
        <c:crossAx val="61061760"/>
        <c:crosses val="autoZero"/>
        <c:auto val="1"/>
        <c:lblAlgn val="ctr"/>
        <c:lblOffset val="100"/>
      </c:catAx>
      <c:valAx>
        <c:axId val="61061760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61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accent1">
          <a:lumMod val="50000"/>
        </a:schemeClr>
      </a:solidFill>
      <a:round/>
    </a:ln>
    <a:effectLst>
      <a:glow rad="127000">
        <a:schemeClr val="tx2">
          <a:lumMod val="20000"/>
          <a:lumOff val="80000"/>
        </a:schemeClr>
      </a:glow>
    </a:effectLst>
  </c:spPr>
  <c:txPr>
    <a:bodyPr/>
    <a:lstStyle/>
    <a:p>
      <a:pPr>
        <a:defRPr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>
                <a:solidFill>
                  <a:srgbClr val="FF0000"/>
                </a:solidFill>
              </a:rPr>
              <a:t>Sexo</a:t>
            </a:r>
            <a:r>
              <a:rPr lang="es-ES" baseline="0">
                <a:solidFill>
                  <a:srgbClr val="FF0000"/>
                </a:solidFill>
              </a:rPr>
              <a:t> Años 2021 - 2020</a:t>
            </a:r>
            <a:endParaRPr lang="es-ES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5412489063867022"/>
          <c:y val="1.8801412425266239E-2"/>
        </c:manualLayout>
      </c:layout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8E-2"/>
          <c:y val="0.16247603251706749"/>
          <c:w val="0.93888888888888899"/>
          <c:h val="0.79678757389485566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Año 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0"/>
                  <c:y val="9.71406308638755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80008E-17"/>
                  <c:y val="7.833921843860931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5558E-3"/>
                  <c:y val="4.3869962325621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833921843860931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Hombre</c:v>
                </c:pt>
                <c:pt idx="1">
                  <c:v>Mujer</c:v>
                </c:pt>
                <c:pt idx="2">
                  <c:v>Exp. No Asignado Sexo</c:v>
                </c:pt>
                <c:pt idx="3">
                  <c:v>Total</c:v>
                </c:pt>
              </c:strCache>
            </c:strRef>
          </c:cat>
          <c:val>
            <c:numRef>
              <c:f>Hoja1!$B$2:$B$5</c:f>
              <c:numCache>
                <c:formatCode>#,##0_ ;[Red]\-#,##0\ </c:formatCode>
                <c:ptCount val="4"/>
                <c:pt idx="0">
                  <c:v>335</c:v>
                </c:pt>
                <c:pt idx="1">
                  <c:v>346</c:v>
                </c:pt>
                <c:pt idx="2">
                  <c:v>18</c:v>
                </c:pt>
                <c:pt idx="3">
                  <c:v>699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Año 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2.7777777777777796E-3"/>
                  <c:y val="6.89385122259763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52056497010649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6.580494348843182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8.460635591369809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Hombre</c:v>
                </c:pt>
                <c:pt idx="1">
                  <c:v>Mujer</c:v>
                </c:pt>
                <c:pt idx="2">
                  <c:v>Exp. No Asignado Sexo</c:v>
                </c:pt>
                <c:pt idx="3">
                  <c:v>Total</c:v>
                </c:pt>
              </c:strCache>
            </c:strRef>
          </c:cat>
          <c:val>
            <c:numRef>
              <c:f>Hoja1!$C$2:$C$5</c:f>
              <c:numCache>
                <c:formatCode>#,##0_ ;[Red]\-#,##0\ </c:formatCode>
                <c:ptCount val="4"/>
                <c:pt idx="0">
                  <c:v>320</c:v>
                </c:pt>
                <c:pt idx="1">
                  <c:v>326</c:v>
                </c:pt>
                <c:pt idx="2">
                  <c:v>12</c:v>
                </c:pt>
                <c:pt idx="3">
                  <c:v>658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Diferencia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dLbls>
            <c:dLbl>
              <c:idx val="1"/>
              <c:layout>
                <c:manualLayout>
                  <c:x val="2.7777777777777284E-3"/>
                  <c:y val="8.460635591369823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85067526416003E-16"/>
                  <c:y val="7.833921843860942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185067526416003E-16"/>
                  <c:y val="8.460635591369823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Hombre</c:v>
                </c:pt>
                <c:pt idx="1">
                  <c:v>Mujer</c:v>
                </c:pt>
                <c:pt idx="2">
                  <c:v>Exp. No Asignado Sexo</c:v>
                </c:pt>
                <c:pt idx="3">
                  <c:v>Total</c:v>
                </c:pt>
              </c:strCache>
            </c:strRef>
          </c:cat>
          <c:val>
            <c:numRef>
              <c:f>Hoja1!$D$2:$D$5</c:f>
              <c:numCache>
                <c:formatCode>#,##0_ ;[Red]\-#,##0\ 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6</c:v>
                </c:pt>
                <c:pt idx="3">
                  <c:v>41</c:v>
                </c:pt>
              </c:numCache>
            </c:numRef>
          </c:val>
        </c:ser>
        <c:dLbls>
          <c:showVal val="1"/>
        </c:dLbls>
        <c:shape val="box"/>
        <c:axId val="62155392"/>
        <c:axId val="62177664"/>
        <c:axId val="0"/>
      </c:bar3DChart>
      <c:catAx>
        <c:axId val="62155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177664"/>
        <c:crosses val="autoZero"/>
        <c:auto val="1"/>
        <c:lblAlgn val="ctr"/>
        <c:lblOffset val="100"/>
      </c:catAx>
      <c:valAx>
        <c:axId val="62177664"/>
        <c:scaling>
          <c:orientation val="minMax"/>
        </c:scaling>
        <c:delete val="1"/>
        <c:axPos val="l"/>
        <c:numFmt formatCode="#,##0_ ;[Red]\-#,##0\ " sourceLinked="1"/>
        <c:majorTickMark val="none"/>
        <c:tickLblPos val="none"/>
        <c:crossAx val="6215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621959755030622"/>
          <c:y val="0.11586382743955112"/>
          <c:w val="0.53700524934383209"/>
          <c:h val="0.10615001109085942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>
                <a:solidFill>
                  <a:srgbClr val="FF0000"/>
                </a:solidFill>
              </a:rPr>
              <a:t>Tramos de Edades</a:t>
            </a:r>
          </a:p>
        </c:rich>
      </c:tx>
      <c:layout>
        <c:manualLayout>
          <c:xMode val="edge"/>
          <c:yMode val="edge"/>
          <c:x val="0.35228501094588827"/>
          <c:y val="7.9760709497679206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2502300627964892"/>
          <c:y val="0.16743112736005869"/>
          <c:w val="0.63665747580060805"/>
          <c:h val="0.75947100855219052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Número Participantes 2.021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5"/>
              <c:layout>
                <c:manualLayout>
                  <c:x val="-1.0498340123999826E-2"/>
                  <c:y val="-4.8742092731322777E-17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0357109167504586E-3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Primera Infancia de 0 a 4 Años</c:v>
                </c:pt>
                <c:pt idx="1">
                  <c:v>Infancia de 5 a 9 Años</c:v>
                </c:pt>
                <c:pt idx="2">
                  <c:v>Adolescencia de 10 a 14 Años</c:v>
                </c:pt>
                <c:pt idx="3">
                  <c:v>Juventud de 15 a 24 Años</c:v>
                </c:pt>
                <c:pt idx="4">
                  <c:v>Adulted de 25 a 59 Años</c:v>
                </c:pt>
                <c:pt idx="5">
                  <c:v>Persona Mayor de 60 a 64</c:v>
                </c:pt>
                <c:pt idx="6">
                  <c:v>Personas Mayores a 65 o más</c:v>
                </c:pt>
                <c:pt idx="7">
                  <c:v>Total</c:v>
                </c:pt>
              </c:strCache>
            </c:strRef>
          </c:cat>
          <c:val>
            <c:numRef>
              <c:f>Hoja1!$B$2:$B$9</c:f>
              <c:numCache>
                <c:formatCode>#,##0_ ;[Red]\-#,##0\ </c:formatCode>
                <c:ptCount val="8"/>
                <c:pt idx="0">
                  <c:v>49</c:v>
                </c:pt>
                <c:pt idx="1">
                  <c:v>74</c:v>
                </c:pt>
                <c:pt idx="2">
                  <c:v>93</c:v>
                </c:pt>
                <c:pt idx="3">
                  <c:v>116</c:v>
                </c:pt>
                <c:pt idx="4">
                  <c:v>309</c:v>
                </c:pt>
                <c:pt idx="5">
                  <c:v>30</c:v>
                </c:pt>
                <c:pt idx="6">
                  <c:v>28</c:v>
                </c:pt>
                <c:pt idx="7">
                  <c:v>699</c:v>
                </c:pt>
              </c:numCache>
            </c:numRef>
          </c:val>
        </c:ser>
        <c:ser>
          <c:idx val="2"/>
          <c:order val="1"/>
          <c:tx>
            <c:strRef>
              <c:f>Hoja1!$D$1</c:f>
              <c:strCache>
                <c:ptCount val="1"/>
                <c:pt idx="0">
                  <c:v>Número Participantes 2.020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5"/>
              <c:layout>
                <c:manualLayout>
                  <c:x val="-1.4013392205186378E-3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9038802178137483E-3"/>
                  <c:y val="7.97607094976787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Primera Infancia de 0 a 4 Años</c:v>
                </c:pt>
                <c:pt idx="1">
                  <c:v>Infancia de 5 a 9 Años</c:v>
                </c:pt>
                <c:pt idx="2">
                  <c:v>Adolescencia de 10 a 14 Años</c:v>
                </c:pt>
                <c:pt idx="3">
                  <c:v>Juventud de 15 a 24 Años</c:v>
                </c:pt>
                <c:pt idx="4">
                  <c:v>Adulted de 25 a 59 Años</c:v>
                </c:pt>
                <c:pt idx="5">
                  <c:v>Persona Mayor de 60 a 64</c:v>
                </c:pt>
                <c:pt idx="6">
                  <c:v>Personas Mayores a 65 o más</c:v>
                </c:pt>
                <c:pt idx="7">
                  <c:v>Total</c:v>
                </c:pt>
              </c:strCache>
            </c:strRef>
          </c:cat>
          <c:val>
            <c:numRef>
              <c:f>Hoja1!$D$2:$D$9</c:f>
              <c:numCache>
                <c:formatCode>#,##0_ ;[Red]\-#,##0\ </c:formatCode>
                <c:ptCount val="8"/>
                <c:pt idx="0">
                  <c:v>47</c:v>
                </c:pt>
                <c:pt idx="1">
                  <c:v>73</c:v>
                </c:pt>
                <c:pt idx="2">
                  <c:v>84</c:v>
                </c:pt>
                <c:pt idx="3">
                  <c:v>103</c:v>
                </c:pt>
                <c:pt idx="4">
                  <c:v>302</c:v>
                </c:pt>
                <c:pt idx="5">
                  <c:v>24</c:v>
                </c:pt>
                <c:pt idx="6">
                  <c:v>25</c:v>
                </c:pt>
                <c:pt idx="7">
                  <c:v>658</c:v>
                </c:pt>
              </c:numCache>
            </c:numRef>
          </c:val>
        </c:ser>
        <c:dLbls>
          <c:showVal val="1"/>
        </c:dLbls>
        <c:gapWidth val="65"/>
        <c:axId val="62103552"/>
        <c:axId val="621050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% Sobre el Total</c:v>
                      </c:pt>
                    </c:strCache>
                  </c:strRef>
                </c:tx>
                <c:spPr>
                  <a:solidFill>
                    <a:schemeClr val="accent4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Hoja1!$A$2:$A$9</c15:sqref>
                        </c15:formulaRef>
                      </c:ext>
                    </c:extLst>
                    <c:strCache>
                      <c:ptCount val="8"/>
                      <c:pt idx="0">
                        <c:v>Primera Infancia de 0 a 4 Años</c:v>
                      </c:pt>
                      <c:pt idx="1">
                        <c:v>Infancia de 5 a 9 Años</c:v>
                      </c:pt>
                      <c:pt idx="2">
                        <c:v>Adolescencia de 10 a 14 Años</c:v>
                      </c:pt>
                      <c:pt idx="3">
                        <c:v>Juventud de 15 a 24 Años</c:v>
                      </c:pt>
                      <c:pt idx="4">
                        <c:v>Adulted de 25 a 59 Años</c:v>
                      </c:pt>
                      <c:pt idx="5">
                        <c:v>Persona Mayor de 60 a 64</c:v>
                      </c:pt>
                      <c:pt idx="6">
                        <c:v>Personas Mayores a 65 o más</c:v>
                      </c:pt>
                      <c:pt idx="7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Hoja1!$C$2:$C$9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7.0100143061516448E-2</c:v>
                      </c:pt>
                      <c:pt idx="1">
                        <c:v>0.10586552217453506</c:v>
                      </c:pt>
                      <c:pt idx="2">
                        <c:v>0.13304721030042918</c:v>
                      </c:pt>
                      <c:pt idx="3">
                        <c:v>0.16595135908440631</c:v>
                      </c:pt>
                      <c:pt idx="4">
                        <c:v>0.44206008583690987</c:v>
                      </c:pt>
                      <c:pt idx="5">
                        <c:v>4.2918454935622317E-2</c:v>
                      </c:pt>
                      <c:pt idx="6">
                        <c:v>4.005722460658083E-2</c:v>
                      </c:pt>
                      <c:pt idx="7">
                        <c:v>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% Sobre el Total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Hoja1!$A$2:$A$9</c15:sqref>
                        </c15:formulaRef>
                      </c:ext>
                    </c:extLst>
                    <c:strCache>
                      <c:ptCount val="8"/>
                      <c:pt idx="0">
                        <c:v>Primera Infancia de 0 a 4 Años</c:v>
                      </c:pt>
                      <c:pt idx="1">
                        <c:v>Infancia de 5 a 9 Años</c:v>
                      </c:pt>
                      <c:pt idx="2">
                        <c:v>Adolescencia de 10 a 14 Años</c:v>
                      </c:pt>
                      <c:pt idx="3">
                        <c:v>Juventud de 15 a 24 Años</c:v>
                      </c:pt>
                      <c:pt idx="4">
                        <c:v>Adulted de 25 a 59 Años</c:v>
                      </c:pt>
                      <c:pt idx="5">
                        <c:v>Persona Mayor de 60 a 64</c:v>
                      </c:pt>
                      <c:pt idx="6">
                        <c:v>Personas Mayores a 65 o más</c:v>
                      </c:pt>
                      <c:pt idx="7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Hoja1!$E$2:$E$9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7.1428571428571425E-2</c:v>
                      </c:pt>
                      <c:pt idx="1">
                        <c:v>0.11094224924012158</c:v>
                      </c:pt>
                      <c:pt idx="2">
                        <c:v>0.1276595744680851</c:v>
                      </c:pt>
                      <c:pt idx="3">
                        <c:v>0.15653495440729484</c:v>
                      </c:pt>
                      <c:pt idx="4">
                        <c:v>0.45896656534954405</c:v>
                      </c:pt>
                      <c:pt idx="5">
                        <c:v>3.64741641337386E-2</c:v>
                      </c:pt>
                      <c:pt idx="6">
                        <c:v>3.7993920972644375E-2</c:v>
                      </c:pt>
                      <c:pt idx="7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621035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105088"/>
        <c:crosses val="autoZero"/>
        <c:auto val="1"/>
        <c:lblAlgn val="ctr"/>
        <c:lblOffset val="100"/>
      </c:catAx>
      <c:valAx>
        <c:axId val="62105088"/>
        <c:scaling>
          <c:orientation val="minMax"/>
        </c:scaling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_ ;[Red]\-#,##0\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10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20299224878784686"/>
          <c:y val="7.5625309305014474E-2"/>
          <c:w val="0.74416038783311944"/>
          <c:h val="7.73704800413825E-2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s-ES">
                <a:solidFill>
                  <a:srgbClr val="FF0000"/>
                </a:solidFill>
              </a:rPr>
              <a:t>Tipos</a:t>
            </a:r>
            <a:r>
              <a:rPr lang="es-ES" baseline="0">
                <a:solidFill>
                  <a:srgbClr val="FF0000"/>
                </a:solidFill>
              </a:rPr>
              <a:t> Hogar 2021 - 2020</a:t>
            </a:r>
            <a:endParaRPr lang="es-ES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217163625257586"/>
          <c:y val="7.6190491426669973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0887588198271119"/>
          <c:y val="0.11168266200378192"/>
          <c:w val="0.54658987894516098"/>
          <c:h val="0.77023747436319967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Año 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Hoja1!$A$3:$A$10</c:f>
              <c:strCache>
                <c:ptCount val="8"/>
                <c:pt idx="0">
                  <c:v>01. Hogar de una pareja con hijos</c:v>
                </c:pt>
                <c:pt idx="1">
                  <c:v>02. Hogar de una pareja sin hijos</c:v>
                </c:pt>
                <c:pt idx="2">
                  <c:v>03. Hogar monoparental</c:v>
                </c:pt>
                <c:pt idx="3">
                  <c:v>04. Hogar unipersonal</c:v>
                </c:pt>
                <c:pt idx="4">
                  <c:v>05. Hogar con otro tipo de parentesco</c:v>
                </c:pt>
                <c:pt idx="5">
                  <c:v>06. Hogar con personas sin relación de parentesco</c:v>
                </c:pt>
                <c:pt idx="6">
                  <c:v>07. Sin Hogar</c:v>
                </c:pt>
                <c:pt idx="7">
                  <c:v>TOTAL 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Hoja1!$A$2:$A$10</c15:sqref>
                  </c15:fullRef>
                </c:ext>
              </c:extLst>
            </c:strRef>
          </c:cat>
          <c:val>
            <c:numRef>
              <c:f>Hoja1!$B$3:$B$10</c:f>
              <c:numCache>
                <c:formatCode>0_ ;[Red]\-0\ </c:formatCode>
                <c:ptCount val="8"/>
                <c:pt idx="0">
                  <c:v>373</c:v>
                </c:pt>
                <c:pt idx="1">
                  <c:v>6</c:v>
                </c:pt>
                <c:pt idx="2">
                  <c:v>110</c:v>
                </c:pt>
                <c:pt idx="3">
                  <c:v>53</c:v>
                </c:pt>
                <c:pt idx="4">
                  <c:v>106</c:v>
                </c:pt>
                <c:pt idx="5">
                  <c:v>4</c:v>
                </c:pt>
                <c:pt idx="6">
                  <c:v>47</c:v>
                </c:pt>
                <c:pt idx="7">
                  <c:v>699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Hoja1!$B$2:$B$10</c15:sqref>
                  </c15:fullRef>
                </c:ext>
              </c:extLst>
            </c:numRef>
          </c:val>
        </c:ser>
        <c:ser>
          <c:idx val="3"/>
          <c:order val="1"/>
          <c:tx>
            <c:strRef>
              <c:f>Hoja1!$E$1</c:f>
              <c:strCache>
                <c:ptCount val="1"/>
                <c:pt idx="0">
                  <c:v>Año 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Hoja1!$A$3:$A$10</c:f>
              <c:strCache>
                <c:ptCount val="8"/>
                <c:pt idx="0">
                  <c:v>01. Hogar de una pareja con hijos</c:v>
                </c:pt>
                <c:pt idx="1">
                  <c:v>02. Hogar de una pareja sin hijos</c:v>
                </c:pt>
                <c:pt idx="2">
                  <c:v>03. Hogar monoparental</c:v>
                </c:pt>
                <c:pt idx="3">
                  <c:v>04. Hogar unipersonal</c:v>
                </c:pt>
                <c:pt idx="4">
                  <c:v>05. Hogar con otro tipo de parentesco</c:v>
                </c:pt>
                <c:pt idx="5">
                  <c:v>06. Hogar con personas sin relación de parentesco</c:v>
                </c:pt>
                <c:pt idx="6">
                  <c:v>07. Sin Hogar</c:v>
                </c:pt>
                <c:pt idx="7">
                  <c:v>TOTAL 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Hoja1!$A$2:$A$10</c15:sqref>
                  </c15:fullRef>
                </c:ext>
              </c:extLst>
            </c:strRef>
          </c:cat>
          <c:val>
            <c:numRef>
              <c:f>Hoja1!$E$3:$E$10</c:f>
              <c:numCache>
                <c:formatCode>0_ ;[Red]\-0\ </c:formatCode>
                <c:ptCount val="8"/>
                <c:pt idx="0">
                  <c:v>369</c:v>
                </c:pt>
                <c:pt idx="1">
                  <c:v>14</c:v>
                </c:pt>
                <c:pt idx="2">
                  <c:v>100</c:v>
                </c:pt>
                <c:pt idx="3">
                  <c:v>47</c:v>
                </c:pt>
                <c:pt idx="4">
                  <c:v>70</c:v>
                </c:pt>
                <c:pt idx="5">
                  <c:v>7</c:v>
                </c:pt>
                <c:pt idx="6">
                  <c:v>51</c:v>
                </c:pt>
                <c:pt idx="7">
                  <c:v>658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Hoja1!$E$2:$E$10</c15:sqref>
                  </c15:fullRef>
                </c:ext>
              </c:extLst>
            </c:numRef>
          </c:val>
        </c:ser>
        <c:dLbls>
          <c:showVal val="1"/>
        </c:dLbls>
        <c:gapWidth val="65"/>
        <c:axId val="66398848"/>
        <c:axId val="664088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Hoja1!$A$2:$A$10</c15:sqref>
                        </c15:fullRef>
                        <c15:formulaRef>
                          <c15:sqref>Hoja1!$A$3:$A$10</c15:sqref>
                        </c15:formulaRef>
                      </c:ext>
                    </c:extLst>
                    <c:strCache>
                      <c:ptCount val="8"/>
                      <c:pt idx="0">
                        <c:v>01. Hogar de una pareja con hijos</c:v>
                      </c:pt>
                      <c:pt idx="1">
                        <c:v>02. Hogar de una pareja sin hijos</c:v>
                      </c:pt>
                      <c:pt idx="2">
                        <c:v>03. Hogar monoparental</c:v>
                      </c:pt>
                      <c:pt idx="3">
                        <c:v>04. Hogar unipersonal</c:v>
                      </c:pt>
                      <c:pt idx="4">
                        <c:v>05. Hogar con otro tipo de parentesco</c:v>
                      </c:pt>
                      <c:pt idx="5">
                        <c:v>06. Hogar con personas sin relación de parentesco</c:v>
                      </c:pt>
                      <c:pt idx="6">
                        <c:v>07. Sin Hogar</c:v>
                      </c:pt>
                      <c:pt idx="7">
                        <c:v>TOTAL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Hoja1!$C$2:$C$10</c15:sqref>
                        </c15:fullRef>
                        <c15:formulaRef>
                          <c15:sqref>Hoja1!$C$3:$C$10</c15:sqref>
                        </c15:formulaRef>
                      </c:ext>
                    </c:extLst>
                    <c:numCache>
                      <c:formatCode>0_ ;[Red]\-0\ </c:formatCode>
                      <c:ptCount val="8"/>
                      <c:pt idx="0">
                        <c:v>72</c:v>
                      </c:pt>
                      <c:pt idx="1">
                        <c:v>3</c:v>
                      </c:pt>
                      <c:pt idx="2">
                        <c:v>36</c:v>
                      </c:pt>
                      <c:pt idx="3">
                        <c:v>48</c:v>
                      </c:pt>
                      <c:pt idx="4">
                        <c:v>29</c:v>
                      </c:pt>
                      <c:pt idx="5">
                        <c:v>4</c:v>
                      </c:pt>
                      <c:pt idx="6">
                        <c:v>46</c:v>
                      </c:pt>
                      <c:pt idx="7">
                        <c:v>237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Hoja1!$A$2:$A$10</c15:sqref>
                        </c15:fullRef>
                        <c15:formulaRef>
                          <c15:sqref>Hoja1!$A$3:$A$10</c15:sqref>
                        </c15:formulaRef>
                      </c:ext>
                    </c:extLst>
                    <c:strCache>
                      <c:ptCount val="8"/>
                      <c:pt idx="0">
                        <c:v>01. Hogar de una pareja con hijos</c:v>
                      </c:pt>
                      <c:pt idx="1">
                        <c:v>02. Hogar de una pareja sin hijos</c:v>
                      </c:pt>
                      <c:pt idx="2">
                        <c:v>03. Hogar monoparental</c:v>
                      </c:pt>
                      <c:pt idx="3">
                        <c:v>04. Hogar unipersonal</c:v>
                      </c:pt>
                      <c:pt idx="4">
                        <c:v>05. Hogar con otro tipo de parentesco</c:v>
                      </c:pt>
                      <c:pt idx="5">
                        <c:v>06. Hogar con personas sin relación de parentesco</c:v>
                      </c:pt>
                      <c:pt idx="6">
                        <c:v>07. Sin Hogar</c:v>
                      </c:pt>
                      <c:pt idx="7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Hoja1!$D$2:$D$10</c15:sqref>
                        </c15:fullRef>
                        <c15:formulaRef>
                          <c15:sqref>Hoja1!$D$3:$D$10</c15:sqref>
                        </c15:formulaRef>
                      </c:ext>
                    </c:extLst>
                    <c:numCache>
                      <c:formatCode>0_ ;[Red]\-0\ </c:formatCode>
                      <c:ptCount val="8"/>
                      <c:pt idx="0">
                        <c:v>373</c:v>
                      </c:pt>
                      <c:pt idx="1">
                        <c:v>6</c:v>
                      </c:pt>
                      <c:pt idx="2">
                        <c:v>110</c:v>
                      </c:pt>
                      <c:pt idx="3">
                        <c:v>53</c:v>
                      </c:pt>
                      <c:pt idx="4">
                        <c:v>106</c:v>
                      </c:pt>
                      <c:pt idx="5">
                        <c:v>4</c:v>
                      </c:pt>
                      <c:pt idx="6">
                        <c:v>47</c:v>
                      </c:pt>
                      <c:pt idx="7">
                        <c:v>699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Hoja1!$F$1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Hoja1!$A$2:$A$10</c15:sqref>
                        </c15:fullRef>
                        <c15:formulaRef>
                          <c15:sqref>Hoja1!$A$3:$A$10</c15:sqref>
                        </c15:formulaRef>
                      </c:ext>
                    </c:extLst>
                    <c:strCache>
                      <c:ptCount val="8"/>
                      <c:pt idx="0">
                        <c:v>01. Hogar de una pareja con hijos</c:v>
                      </c:pt>
                      <c:pt idx="1">
                        <c:v>02. Hogar de una pareja sin hijos</c:v>
                      </c:pt>
                      <c:pt idx="2">
                        <c:v>03. Hogar monoparental</c:v>
                      </c:pt>
                      <c:pt idx="3">
                        <c:v>04. Hogar unipersonal</c:v>
                      </c:pt>
                      <c:pt idx="4">
                        <c:v>05. Hogar con otro tipo de parentesco</c:v>
                      </c:pt>
                      <c:pt idx="5">
                        <c:v>06. Hogar con personas sin relación de parentesco</c:v>
                      </c:pt>
                      <c:pt idx="6">
                        <c:v>07. Sin Hogar</c:v>
                      </c:pt>
                      <c:pt idx="7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Hoja1!$F$2:$F$10</c15:sqref>
                        </c15:fullRef>
                        <c15:formulaRef>
                          <c15:sqref>Hoja1!$F$3:$F$10</c15:sqref>
                        </c15:formulaRef>
                      </c:ext>
                    </c:extLst>
                    <c:numCache>
                      <c:formatCode>0_ ;[Red]\-0\ </c:formatCode>
                      <c:ptCount val="8"/>
                      <c:pt idx="0">
                        <c:v>73</c:v>
                      </c:pt>
                      <c:pt idx="1">
                        <c:v>7</c:v>
                      </c:pt>
                      <c:pt idx="2">
                        <c:v>36</c:v>
                      </c:pt>
                      <c:pt idx="3">
                        <c:v>44</c:v>
                      </c:pt>
                      <c:pt idx="4">
                        <c:v>20</c:v>
                      </c:pt>
                      <c:pt idx="5">
                        <c:v>7</c:v>
                      </c:pt>
                      <c:pt idx="6">
                        <c:v>51</c:v>
                      </c:pt>
                      <c:pt idx="7">
                        <c:v>237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Hoja1!$A$2:$A$10</c15:sqref>
                        </c15:fullRef>
                        <c15:formulaRef>
                          <c15:sqref>Hoja1!$A$3:$A$10</c15:sqref>
                        </c15:formulaRef>
                      </c:ext>
                    </c:extLst>
                    <c:strCache>
                      <c:ptCount val="8"/>
                      <c:pt idx="0">
                        <c:v>01. Hogar de una pareja con hijos</c:v>
                      </c:pt>
                      <c:pt idx="1">
                        <c:v>02. Hogar de una pareja sin hijos</c:v>
                      </c:pt>
                      <c:pt idx="2">
                        <c:v>03. Hogar monoparental</c:v>
                      </c:pt>
                      <c:pt idx="3">
                        <c:v>04. Hogar unipersonal</c:v>
                      </c:pt>
                      <c:pt idx="4">
                        <c:v>05. Hogar con otro tipo de parentesco</c:v>
                      </c:pt>
                      <c:pt idx="5">
                        <c:v>06. Hogar con personas sin relación de parentesco</c:v>
                      </c:pt>
                      <c:pt idx="6">
                        <c:v>07. Sin Hogar</c:v>
                      </c:pt>
                      <c:pt idx="7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Hoja1!$G$2:$G$10</c15:sqref>
                        </c15:fullRef>
                        <c15:formulaRef>
                          <c15:sqref>Hoja1!$G$3:$G$10</c15:sqref>
                        </c15:formulaRef>
                      </c:ext>
                    </c:extLst>
                    <c:numCache>
                      <c:formatCode>0_ ;[Red]\-0\ </c:formatCode>
                      <c:ptCount val="8"/>
                      <c:pt idx="0">
                        <c:v>369</c:v>
                      </c:pt>
                      <c:pt idx="1">
                        <c:v>14</c:v>
                      </c:pt>
                      <c:pt idx="2">
                        <c:v>100</c:v>
                      </c:pt>
                      <c:pt idx="3">
                        <c:v>47</c:v>
                      </c:pt>
                      <c:pt idx="4">
                        <c:v>70</c:v>
                      </c:pt>
                      <c:pt idx="5">
                        <c:v>7</c:v>
                      </c:pt>
                      <c:pt idx="6">
                        <c:v>51</c:v>
                      </c:pt>
                      <c:pt idx="7">
                        <c:v>658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Hoja1!$A$2:$A$10</c15:sqref>
                        </c15:fullRef>
                        <c15:formulaRef>
                          <c15:sqref>Hoja1!$A$3:$A$10</c15:sqref>
                        </c15:formulaRef>
                      </c:ext>
                    </c:extLst>
                    <c:strCache>
                      <c:ptCount val="8"/>
                      <c:pt idx="0">
                        <c:v>01. Hogar de una pareja con hijos</c:v>
                      </c:pt>
                      <c:pt idx="1">
                        <c:v>02. Hogar de una pareja sin hijos</c:v>
                      </c:pt>
                      <c:pt idx="2">
                        <c:v>03. Hogar monoparental</c:v>
                      </c:pt>
                      <c:pt idx="3">
                        <c:v>04. Hogar unipersonal</c:v>
                      </c:pt>
                      <c:pt idx="4">
                        <c:v>05. Hogar con otro tipo de parentesco</c:v>
                      </c:pt>
                      <c:pt idx="5">
                        <c:v>06. Hogar con personas sin relación de parentesco</c:v>
                      </c:pt>
                      <c:pt idx="6">
                        <c:v>07. Sin Hogar</c:v>
                      </c:pt>
                      <c:pt idx="7">
                        <c:v>TOTAL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Hoja1!$H$2:$H$10</c15:sqref>
                        </c15:fullRef>
                        <c15:formulaRef>
                          <c15:sqref>Hoja1!$H$3:$H$10</c15:sqref>
                        </c15:formulaRef>
                      </c:ext>
                    </c:extLst>
                    <c:numCache>
                      <c:formatCode>0_ ;[Red]\-0\ </c:formatCode>
                      <c:ptCount val="8"/>
                      <c:pt idx="0">
                        <c:v>4</c:v>
                      </c:pt>
                      <c:pt idx="1">
                        <c:v>-8</c:v>
                      </c:pt>
                      <c:pt idx="2">
                        <c:v>10</c:v>
                      </c:pt>
                      <c:pt idx="3">
                        <c:v>6</c:v>
                      </c:pt>
                      <c:pt idx="4">
                        <c:v>36</c:v>
                      </c:pt>
                      <c:pt idx="5">
                        <c:v>-3</c:v>
                      </c:pt>
                      <c:pt idx="6">
                        <c:v>-4</c:v>
                      </c:pt>
                      <c:pt idx="7">
                        <c:v>41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663988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6408832"/>
        <c:crosses val="autoZero"/>
        <c:auto val="1"/>
        <c:lblAlgn val="ctr"/>
        <c:lblOffset val="100"/>
      </c:catAx>
      <c:valAx>
        <c:axId val="66408832"/>
        <c:scaling>
          <c:orientation val="minMax"/>
        </c:scaling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_ ;[Red]\-0\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639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12235798445683"/>
          <c:y val="6.825348196545071E-2"/>
          <c:w val="0.34273378451775577"/>
          <c:h val="5.3016183580289165E-2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F0000"/>
                </a:solidFill>
              </a:rPr>
              <a:t>Zona Mundo 2021</a:t>
            </a:r>
          </a:p>
        </c:rich>
      </c:tx>
      <c:layout/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8E-2"/>
          <c:y val="0.13178087895311588"/>
          <c:w val="0.67827383888029114"/>
          <c:h val="0.8172932729005892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Participantes 2021</c:v>
                </c:pt>
              </c:strCache>
            </c:strRef>
          </c:tx>
          <c:dPt>
            <c:idx val="0"/>
            <c:explosion val="2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explosion val="4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explosion val="3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explosion val="45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explosion val="32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7.5135608048993883E-3"/>
                  <c:y val="-9.1888305628463215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498687664047111E-4"/>
                  <c:y val="2.0905511811023628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868547681539766E-2"/>
                  <c:y val="6.802529892096823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Europa</c:v>
                </c:pt>
                <c:pt idx="1">
                  <c:v>África</c:v>
                </c:pt>
                <c:pt idx="2">
                  <c:v>Asia</c:v>
                </c:pt>
                <c:pt idx="3">
                  <c:v>Latinoamérica y Caribe</c:v>
                </c:pt>
                <c:pt idx="4">
                  <c:v>Medio Oriente Norte De África</c:v>
                </c:pt>
                <c:pt idx="5">
                  <c:v>Sin Mecanizar</c:v>
                </c:pt>
              </c:strCache>
            </c:strRef>
          </c:cat>
          <c:val>
            <c:numRef>
              <c:f>Hoja1!$B$2:$B$7</c:f>
              <c:numCache>
                <c:formatCode>#,##0_ ;[Red]\-#,##0\ </c:formatCode>
                <c:ptCount val="6"/>
                <c:pt idx="0">
                  <c:v>481</c:v>
                </c:pt>
                <c:pt idx="1">
                  <c:v>35</c:v>
                </c:pt>
                <c:pt idx="2">
                  <c:v>4</c:v>
                </c:pt>
                <c:pt idx="3">
                  <c:v>105</c:v>
                </c:pt>
                <c:pt idx="4">
                  <c:v>57</c:v>
                </c:pt>
                <c:pt idx="5">
                  <c:v>17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06062822060844"/>
          <c:y val="0.30254946074367345"/>
          <c:w val="0.28198040849645417"/>
          <c:h val="0.35077847941768353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>
                <a:solidFill>
                  <a:srgbClr val="FF0000"/>
                </a:solidFill>
              </a:rPr>
              <a:t>Situación</a:t>
            </a:r>
            <a:r>
              <a:rPr lang="es-ES" baseline="0">
                <a:solidFill>
                  <a:srgbClr val="FF0000"/>
                </a:solidFill>
              </a:rPr>
              <a:t> Laboral 2021</a:t>
            </a:r>
            <a:endParaRPr lang="es-ES">
              <a:solidFill>
                <a:srgbClr val="FF0000"/>
              </a:solidFill>
            </a:endParaRPr>
          </a:p>
        </c:rich>
      </c:tx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1"/>
          <c:order val="0"/>
          <c:tx>
            <c:strRef>
              <c:f>Hoja1!$C$1</c:f>
              <c:strCache>
                <c:ptCount val="1"/>
                <c:pt idx="0">
                  <c:v>Nº Participantes 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Hoja1!$B$2:$B$12</c:f>
              <c:strCache>
                <c:ptCount val="10"/>
                <c:pt idx="0">
                  <c:v>Trabajando por cuenta ajena con contrato</c:v>
                </c:pt>
                <c:pt idx="1">
                  <c:v>Trabajador por cuenta propia con alta en seguridad social</c:v>
                </c:pt>
                <c:pt idx="2">
                  <c:v>Trabajando por cuenta ajena sin contrato</c:v>
                </c:pt>
                <c:pt idx="3">
                  <c:v>Parado (que busca empleo independientemente de inscripción o no en Servicio de Empleo)</c:v>
                </c:pt>
                <c:pt idx="4">
                  <c:v>INACTIVO</c:v>
                </c:pt>
                <c:pt idx="5">
                  <c:v>Jubilado y pensionista, incapacidad laboral permanente</c:v>
                </c:pt>
                <c:pt idx="6">
                  <c:v>Labores del hogar</c:v>
                </c:pt>
                <c:pt idx="7">
                  <c:v>Sin edad laboral (menor de 16 años)</c:v>
                </c:pt>
                <c:pt idx="8">
                  <c:v>Persona que no está buscando (y no está en ninguna de las situaciones de inactividad anteriores)</c:v>
                </c:pt>
                <c:pt idx="9">
                  <c:v>Particiapantes que forman el hogar y que no es el participante de referencia (No RGPD)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Hoja1!$B$2:$B$12</c15:sqref>
                  </c15:fullRef>
                </c:ext>
              </c:extLst>
            </c:strRef>
          </c:cat>
          <c:val>
            <c:numRef>
              <c:f>Hoja1!$C$2:$C$12</c:f>
              <c:numCache>
                <c:formatCode>#,##0_ ;[Red]\-#,##0\ </c:formatCode>
                <c:ptCount val="11"/>
                <c:pt idx="0">
                  <c:v>49</c:v>
                </c:pt>
                <c:pt idx="1">
                  <c:v>1</c:v>
                </c:pt>
                <c:pt idx="2">
                  <c:v>5</c:v>
                </c:pt>
                <c:pt idx="3">
                  <c:v>131</c:v>
                </c:pt>
                <c:pt idx="4">
                  <c:v>45</c:v>
                </c:pt>
                <c:pt idx="5">
                  <c:v>15</c:v>
                </c:pt>
                <c:pt idx="6">
                  <c:v>10</c:v>
                </c:pt>
                <c:pt idx="7">
                  <c:v>127</c:v>
                </c:pt>
                <c:pt idx="8">
                  <c:v>53</c:v>
                </c:pt>
                <c:pt idx="9">
                  <c:v>222</c:v>
                </c:pt>
                <c:pt idx="10">
                  <c:v>658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Hoja1!$C$2:$C$13</c15:sqref>
                  </c15:fullRef>
                </c:ext>
              </c:extLst>
            </c:numRef>
          </c:val>
        </c:ser>
        <c:ser>
          <c:idx val="3"/>
          <c:order val="1"/>
          <c:tx>
            <c:strRef>
              <c:f>Hoja1!$E$1</c:f>
              <c:strCache>
                <c:ptCount val="1"/>
                <c:pt idx="0">
                  <c:v>Nº Participantes 2019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accent2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60000"/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Hoja1!$B$2:$B$12</c:f>
              <c:strCache>
                <c:ptCount val="10"/>
                <c:pt idx="0">
                  <c:v>Trabajando por cuenta ajena con contrato</c:v>
                </c:pt>
                <c:pt idx="1">
                  <c:v>Trabajador por cuenta propia con alta en seguridad social</c:v>
                </c:pt>
                <c:pt idx="2">
                  <c:v>Trabajando por cuenta ajena sin contrato</c:v>
                </c:pt>
                <c:pt idx="3">
                  <c:v>Parado (que busca empleo independientemente de inscripción o no en Servicio de Empleo)</c:v>
                </c:pt>
                <c:pt idx="4">
                  <c:v>INACTIVO</c:v>
                </c:pt>
                <c:pt idx="5">
                  <c:v>Jubilado y pensionista, incapacidad laboral permanente</c:v>
                </c:pt>
                <c:pt idx="6">
                  <c:v>Labores del hogar</c:v>
                </c:pt>
                <c:pt idx="7">
                  <c:v>Sin edad laboral (menor de 16 años)</c:v>
                </c:pt>
                <c:pt idx="8">
                  <c:v>Persona que no está buscando (y no está en ninguna de las situaciones de inactividad anteriores)</c:v>
                </c:pt>
                <c:pt idx="9">
                  <c:v>Particiapantes que forman el hogar y que no es el participante de referencia (No RGPD)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Hoja1!$B$2:$B$12</c15:sqref>
                  </c15:fullRef>
                </c:ext>
              </c:extLst>
            </c:strRef>
          </c:cat>
          <c:val>
            <c:numRef>
              <c:f>Hoja1!$E$2:$E$12</c:f>
              <c:numCache>
                <c:formatCode>#,##0_ ;[Red]\-#,##0\ </c:formatCode>
                <c:ptCount val="11"/>
                <c:pt idx="0">
                  <c:v>54</c:v>
                </c:pt>
                <c:pt idx="1">
                  <c:v>1</c:v>
                </c:pt>
                <c:pt idx="2">
                  <c:v>5</c:v>
                </c:pt>
                <c:pt idx="3">
                  <c:v>176</c:v>
                </c:pt>
                <c:pt idx="4">
                  <c:v>4</c:v>
                </c:pt>
                <c:pt idx="5">
                  <c:v>16</c:v>
                </c:pt>
                <c:pt idx="6">
                  <c:v>12</c:v>
                </c:pt>
                <c:pt idx="7">
                  <c:v>106</c:v>
                </c:pt>
                <c:pt idx="8">
                  <c:v>4</c:v>
                </c:pt>
                <c:pt idx="9">
                  <c:v>339</c:v>
                </c:pt>
                <c:pt idx="10">
                  <c:v>717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Hoja1!$E$2:$E$13</c15:sqref>
                  </c15:fullRef>
                </c:ext>
              </c:extLst>
            </c:numRef>
          </c:val>
        </c:ser>
        <c:dLbls>
          <c:showVal val="1"/>
        </c:dLbls>
        <c:shape val="box"/>
        <c:axId val="66646400"/>
        <c:axId val="66647936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Hoja1!$B$1</c15:sqref>
                        </c15:formulaRef>
                      </c:ext>
                    </c:extLst>
                    <c:strCache>
                      <c:ptCount val="1"/>
                      <c:pt idx="0">
                        <c:v>Situación Laboral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2"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Hoja1!$B$2:$B$12</c15:sqref>
                        </c15:fullRef>
                        <c15:formulaRef>
                          <c15:sqref>Hoja1!$B$2:$B$12</c15:sqref>
                        </c15:formulaRef>
                      </c:ext>
                    </c:extLst>
                    <c:strCache>
                      <c:ptCount val="10"/>
                      <c:pt idx="0">
                        <c:v>Trabajando por cuenta ajena con contrato</c:v>
                      </c:pt>
                      <c:pt idx="1">
                        <c:v>Trabajador por cuenta propia con alta en seguridad social</c:v>
                      </c:pt>
                      <c:pt idx="2">
                        <c:v>Trabajando por cuenta ajena sin contrato</c:v>
                      </c:pt>
                      <c:pt idx="3">
                        <c:v>Parado (que busca empleo independientemente de inscripción o no en Servicio de Empleo)</c:v>
                      </c:pt>
                      <c:pt idx="4">
                        <c:v>INACTIVO</c:v>
                      </c:pt>
                      <c:pt idx="5">
                        <c:v>Jubilado y pensionista, incapacidad laboral permanente</c:v>
                      </c:pt>
                      <c:pt idx="6">
                        <c:v>Labores del hogar</c:v>
                      </c:pt>
                      <c:pt idx="7">
                        <c:v>Sin edad laboral (menor de 16 años)</c:v>
                      </c:pt>
                      <c:pt idx="8">
                        <c:v>Persona que no está buscando (y no está en ninguna de las situaciones de inactividad anteriores)</c:v>
                      </c:pt>
                      <c:pt idx="9">
                        <c:v>Particiapantes que forman el hogar y que no es el participante de referencia (No RGPD)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Hoja1!$B$2:$B$13</c15:sqref>
                        </c15:fullRef>
                        <c15:formulaRef>
                          <c15:sqref>Hoja1!$B$2:$B$12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% Sobre Total</c:v>
                      </c:pt>
                    </c:strCache>
                  </c:strRef>
                </c:tx>
                <c:spPr>
                  <a:solidFill>
                    <a:schemeClr val="accent6">
                      <a:alpha val="85000"/>
                    </a:schemeClr>
                  </a:solidFill>
                  <a:ln w="9525" cap="flat" cmpd="sng" algn="ctr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6"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Hoja1!$B$2:$B$12</c15:sqref>
                        </c15:fullRef>
                        <c15:formulaRef>
                          <c15:sqref>Hoja1!$B$2:$B$12</c15:sqref>
                        </c15:formulaRef>
                      </c:ext>
                    </c:extLst>
                    <c:strCache>
                      <c:ptCount val="10"/>
                      <c:pt idx="0">
                        <c:v>Trabajando por cuenta ajena con contrato</c:v>
                      </c:pt>
                      <c:pt idx="1">
                        <c:v>Trabajador por cuenta propia con alta en seguridad social</c:v>
                      </c:pt>
                      <c:pt idx="2">
                        <c:v>Trabajando por cuenta ajena sin contrato</c:v>
                      </c:pt>
                      <c:pt idx="3">
                        <c:v>Parado (que busca empleo independientemente de inscripción o no en Servicio de Empleo)</c:v>
                      </c:pt>
                      <c:pt idx="4">
                        <c:v>INACTIVO</c:v>
                      </c:pt>
                      <c:pt idx="5">
                        <c:v>Jubilado y pensionista, incapacidad laboral permanente</c:v>
                      </c:pt>
                      <c:pt idx="6">
                        <c:v>Labores del hogar</c:v>
                      </c:pt>
                      <c:pt idx="7">
                        <c:v>Sin edad laboral (menor de 16 años)</c:v>
                      </c:pt>
                      <c:pt idx="8">
                        <c:v>Persona que no está buscando (y no está en ninguna de las situaciones de inactividad anteriores)</c:v>
                      </c:pt>
                      <c:pt idx="9">
                        <c:v>Particiapantes que forman el hogar y que no es el participante de referencia (No RGPD)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Hoja1!$D$2:$D$13</c15:sqref>
                        </c15:fullRef>
                        <c15:formulaRef>
                          <c15:sqref>Hoja1!$D$2:$D$12</c15:sqref>
                        </c15:formulaRef>
                      </c:ext>
                    </c:extLst>
                    <c:numCache>
                      <c:formatCode>0.00%</c:formatCode>
                      <c:ptCount val="11"/>
                      <c:pt idx="0">
                        <c:v>7.4468085106382975E-2</c:v>
                      </c:pt>
                      <c:pt idx="1">
                        <c:v>1.5197568389057751E-3</c:v>
                      </c:pt>
                      <c:pt idx="2">
                        <c:v>7.5987841945288756E-3</c:v>
                      </c:pt>
                      <c:pt idx="3">
                        <c:v>0.19908814589665655</c:v>
                      </c:pt>
                      <c:pt idx="4">
                        <c:v>6.8389057750759874E-2</c:v>
                      </c:pt>
                      <c:pt idx="5">
                        <c:v>2.2796352583586626E-2</c:v>
                      </c:pt>
                      <c:pt idx="6">
                        <c:v>1.5197568389057751E-2</c:v>
                      </c:pt>
                      <c:pt idx="7">
                        <c:v>0.19300911854103345</c:v>
                      </c:pt>
                      <c:pt idx="8">
                        <c:v>8.0547112462006076E-2</c:v>
                      </c:pt>
                      <c:pt idx="9">
                        <c:v>0.33738601823708209</c:v>
                      </c:pt>
                      <c:pt idx="10">
                        <c:v>1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Hoja1!$F$1</c15:sqref>
                        </c15:formulaRef>
                      </c:ext>
                    </c:extLst>
                    <c:strCache>
                      <c:ptCount val="1"/>
                      <c:pt idx="0">
                        <c:v>Diferencia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alpha val="85000"/>
                    </a:schemeClr>
                  </a:solidFill>
                  <a:ln w="9525" cap="flat" cmpd="sng" algn="ctr">
                    <a:solidFill>
                      <a:schemeClr val="accent4">
                        <a:lumMod val="60000"/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4">
                        <a:lumMod val="60000"/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Hoja1!$B$2:$B$12</c15:sqref>
                        </c15:fullRef>
                        <c15:formulaRef>
                          <c15:sqref>Hoja1!$B$2:$B$12</c15:sqref>
                        </c15:formulaRef>
                      </c:ext>
                    </c:extLst>
                    <c:strCache>
                      <c:ptCount val="10"/>
                      <c:pt idx="0">
                        <c:v>Trabajando por cuenta ajena con contrato</c:v>
                      </c:pt>
                      <c:pt idx="1">
                        <c:v>Trabajador por cuenta propia con alta en seguridad social</c:v>
                      </c:pt>
                      <c:pt idx="2">
                        <c:v>Trabajando por cuenta ajena sin contrato</c:v>
                      </c:pt>
                      <c:pt idx="3">
                        <c:v>Parado (que busca empleo independientemente de inscripción o no en Servicio de Empleo)</c:v>
                      </c:pt>
                      <c:pt idx="4">
                        <c:v>INACTIVO</c:v>
                      </c:pt>
                      <c:pt idx="5">
                        <c:v>Jubilado y pensionista, incapacidad laboral permanente</c:v>
                      </c:pt>
                      <c:pt idx="6">
                        <c:v>Labores del hogar</c:v>
                      </c:pt>
                      <c:pt idx="7">
                        <c:v>Sin edad laboral (menor de 16 años)</c:v>
                      </c:pt>
                      <c:pt idx="8">
                        <c:v>Persona que no está buscando (y no está en ninguna de las situaciones de inactividad anteriores)</c:v>
                      </c:pt>
                      <c:pt idx="9">
                        <c:v>Particiapantes que forman el hogar y que no es el participante de referencia (No RGPD)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Hoja1!$F$2:$F$13</c15:sqref>
                        </c15:fullRef>
                        <c15:formulaRef>
                          <c15:sqref>Hoja1!$F$2:$F$12</c15:sqref>
                        </c15:formulaRef>
                      </c:ext>
                    </c:extLst>
                    <c:numCache>
                      <c:formatCode>#,##0_ ;[Red]\-#,##0\ </c:formatCode>
                      <c:ptCount val="11"/>
                      <c:pt idx="0">
                        <c:v>-5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-45</c:v>
                      </c:pt>
                      <c:pt idx="4">
                        <c:v>41</c:v>
                      </c:pt>
                      <c:pt idx="5">
                        <c:v>-1</c:v>
                      </c:pt>
                      <c:pt idx="6">
                        <c:v>-2</c:v>
                      </c:pt>
                      <c:pt idx="7">
                        <c:v>21</c:v>
                      </c:pt>
                      <c:pt idx="8">
                        <c:v>49</c:v>
                      </c:pt>
                      <c:pt idx="9">
                        <c:v>-117</c:v>
                      </c:pt>
                      <c:pt idx="10">
                        <c:v>-59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666464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6647936"/>
        <c:crosses val="autoZero"/>
        <c:auto val="1"/>
        <c:lblAlgn val="ctr"/>
        <c:lblOffset val="100"/>
      </c:catAx>
      <c:valAx>
        <c:axId val="66647936"/>
        <c:scaling>
          <c:orientation val="minMax"/>
        </c:scaling>
        <c:delete val="1"/>
        <c:axPos val="b"/>
        <c:numFmt formatCode="#,##0_ ;[Red]\-#,##0\ " sourceLinked="1"/>
        <c:majorTickMark val="none"/>
        <c:tickLblPos val="none"/>
        <c:crossAx val="6664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19F-F558-48FB-8C92-C48C4F59557D}" type="datetimeFigureOut">
              <a:rPr lang="es-ES" smtClean="0"/>
              <a:pPr/>
              <a:t>26/01/2022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0C09-8953-4688-8F0C-3A79D9018B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504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19F-F558-48FB-8C92-C48C4F59557D}" type="datetimeFigureOut">
              <a:rPr lang="es-ES" smtClean="0"/>
              <a:pPr/>
              <a:t>26/01/2022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0C09-8953-4688-8F0C-3A79D9018B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4272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19F-F558-48FB-8C92-C48C4F59557D}" type="datetimeFigureOut">
              <a:rPr lang="es-ES" smtClean="0"/>
              <a:pPr/>
              <a:t>26/01/2022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0C09-8953-4688-8F0C-3A79D9018B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230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19F-F558-48FB-8C92-C48C4F59557D}" type="datetimeFigureOut">
              <a:rPr lang="es-ES" smtClean="0"/>
              <a:pPr/>
              <a:t>26/01/2022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0C09-8953-4688-8F0C-3A79D9018B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298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19F-F558-48FB-8C92-C48C4F59557D}" type="datetimeFigureOut">
              <a:rPr lang="es-ES" smtClean="0"/>
              <a:pPr/>
              <a:t>26/01/2022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0C09-8953-4688-8F0C-3A79D9018B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215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19F-F558-48FB-8C92-C48C4F59557D}" type="datetimeFigureOut">
              <a:rPr lang="es-ES" smtClean="0"/>
              <a:pPr/>
              <a:t>26/01/2022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0C09-8953-4688-8F0C-3A79D9018B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681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19F-F558-48FB-8C92-C48C4F59557D}" type="datetimeFigureOut">
              <a:rPr lang="es-ES" smtClean="0"/>
              <a:pPr/>
              <a:t>26/01/2022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0C09-8953-4688-8F0C-3A79D9018B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055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19F-F558-48FB-8C92-C48C4F59557D}" type="datetimeFigureOut">
              <a:rPr lang="es-ES" smtClean="0"/>
              <a:pPr/>
              <a:t>26/01/2022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0C09-8953-4688-8F0C-3A79D9018B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7795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19F-F558-48FB-8C92-C48C4F59557D}" type="datetimeFigureOut">
              <a:rPr lang="es-ES" smtClean="0"/>
              <a:pPr/>
              <a:t>26/01/2022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0C09-8953-4688-8F0C-3A79D9018B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784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19F-F558-48FB-8C92-C48C4F59557D}" type="datetimeFigureOut">
              <a:rPr lang="es-ES" smtClean="0"/>
              <a:pPr/>
              <a:t>26/01/2022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0C09-8953-4688-8F0C-3A79D9018B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663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919F-F558-48FB-8C92-C48C4F59557D}" type="datetimeFigureOut">
              <a:rPr lang="es-ES" smtClean="0"/>
              <a:pPr/>
              <a:t>26/01/2022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0C09-8953-4688-8F0C-3A79D9018B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7455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919F-F558-48FB-8C92-C48C4F59557D}" type="datetimeFigureOut">
              <a:rPr lang="es-ES" smtClean="0"/>
              <a:pPr/>
              <a:t>26/01/2022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0C09-8953-4688-8F0C-3A79D9018B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530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9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0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/>
          <a:srcRect b="40976"/>
          <a:stretch/>
        </p:blipFill>
        <p:spPr>
          <a:xfrm>
            <a:off x="2990460" y="1321412"/>
            <a:ext cx="6122032" cy="7218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6514" y="2310062"/>
            <a:ext cx="8590854" cy="41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66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28" y="1229540"/>
            <a:ext cx="5851472" cy="43203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/>
          <a:srcRect r="28752" b="33649"/>
          <a:stretch/>
        </p:blipFill>
        <p:spPr>
          <a:xfrm>
            <a:off x="351939" y="5715426"/>
            <a:ext cx="5493690" cy="1142574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9584962"/>
              </p:ext>
            </p:extLst>
          </p:nvPr>
        </p:nvGraphicFramePr>
        <p:xfrm>
          <a:off x="6096000" y="1229540"/>
          <a:ext cx="5880100" cy="547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51818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600" y="1195683"/>
            <a:ext cx="11544300" cy="56623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/>
          <a:srcRect r="28485"/>
          <a:stretch/>
        </p:blipFill>
        <p:spPr>
          <a:xfrm>
            <a:off x="5680213" y="6121400"/>
            <a:ext cx="6511787" cy="4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538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321412"/>
            <a:ext cx="11506200" cy="53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56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1886" y="1321412"/>
            <a:ext cx="11446328" cy="55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62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2460" y="1195683"/>
            <a:ext cx="10047079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65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500" y="1321412"/>
            <a:ext cx="11531600" cy="53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34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8501067"/>
              </p:ext>
            </p:extLst>
          </p:nvPr>
        </p:nvGraphicFramePr>
        <p:xfrm>
          <a:off x="355600" y="1321412"/>
          <a:ext cx="11506200" cy="534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8008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818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2560872" y="40221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520" y="1053215"/>
            <a:ext cx="8583912" cy="594411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457670" y="117478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55600" y="1362646"/>
            <a:ext cx="4533900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es-ES" b="1" kern="1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4.520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Ayudas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gestiones e intervenciones a </a:t>
            </a:r>
            <a:endParaRPr lang="es-ES" sz="1050" kern="1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kern="1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699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atendidas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101600" y="5131023"/>
            <a:ext cx="7734300" cy="139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b="1" kern="1400" dirty="0" smtClean="0"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Datos 2.021</a:t>
            </a:r>
            <a:endParaRPr lang="es-ES" sz="2000" b="1" kern="1400" dirty="0" smtClean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los Servicios de Información y Acogida de las Cáritas Parroquiales </a:t>
            </a:r>
            <a:br>
              <a:rPr lang="es-ES" b="1" kern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kern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 atiende a toda la población y especialmente a personas y </a:t>
            </a:r>
            <a:br>
              <a:rPr lang="es-ES" kern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kern="1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familias en situación de vulnerabilidad o exclusión social. </a:t>
            </a:r>
            <a:endParaRPr lang="es-ES" sz="11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78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9537458"/>
              </p:ext>
            </p:extLst>
          </p:nvPr>
        </p:nvGraphicFramePr>
        <p:xfrm>
          <a:off x="0" y="1195682"/>
          <a:ext cx="6134100" cy="552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4100" y="1195682"/>
            <a:ext cx="5930900" cy="16491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70803" y="2858452"/>
            <a:ext cx="7594197" cy="3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04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1321412"/>
            <a:ext cx="9994899" cy="1160906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8737902"/>
              </p:ext>
            </p:extLst>
          </p:nvPr>
        </p:nvGraphicFramePr>
        <p:xfrm>
          <a:off x="1066800" y="2699714"/>
          <a:ext cx="9994900" cy="371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738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34" y="1214929"/>
            <a:ext cx="6079766" cy="1909271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5370393"/>
              </p:ext>
            </p:extLst>
          </p:nvPr>
        </p:nvGraphicFramePr>
        <p:xfrm>
          <a:off x="6199621" y="1214929"/>
          <a:ext cx="5778500" cy="537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1912" y="3646397"/>
            <a:ext cx="5560034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61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601" y="1321412"/>
            <a:ext cx="10033000" cy="53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12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8251302"/>
              </p:ext>
            </p:extLst>
          </p:nvPr>
        </p:nvGraphicFramePr>
        <p:xfrm>
          <a:off x="368300" y="1321412"/>
          <a:ext cx="11468100" cy="535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1850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300" y="1321412"/>
            <a:ext cx="11480799" cy="53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15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 rotWithShape="1">
          <a:blip r:embed="rId2" cstate="print"/>
          <a:srcRect l="5692" t="24931" r="36991" b="26293"/>
          <a:stretch/>
        </p:blipFill>
        <p:spPr bwMode="auto">
          <a:xfrm>
            <a:off x="0" y="3166"/>
            <a:ext cx="1835696" cy="11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26085" b="43929"/>
          <a:stretch/>
        </p:blipFill>
        <p:spPr>
          <a:xfrm>
            <a:off x="3589338" y="3166"/>
            <a:ext cx="4525145" cy="620485"/>
          </a:xfrm>
          <a:prstGeom prst="rect">
            <a:avLst/>
          </a:prstGeom>
        </p:spPr>
      </p:pic>
      <p:pic>
        <p:nvPicPr>
          <p:cNvPr id="6" name="Picture 2" descr="D:\Pompaelo\Caritas\Logo de caritas\Caritas Mostol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437" y="0"/>
            <a:ext cx="1925563" cy="13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8434" y="715319"/>
            <a:ext cx="23551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Memoria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</a:t>
            </a:r>
            <a:r>
              <a:rPr lang="es-ES" b="1" kern="14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b="1" kern="1400" dirty="0" smtClean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2.021</a:t>
            </a:r>
            <a:endParaRPr lang="es-ES" sz="12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2228513"/>
              </p:ext>
            </p:extLst>
          </p:nvPr>
        </p:nvGraphicFramePr>
        <p:xfrm>
          <a:off x="317501" y="1195682"/>
          <a:ext cx="11557000" cy="543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60221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116</Words>
  <Application>Microsoft Office PowerPoint</Application>
  <PresentationFormat>Personalizado</PresentationFormat>
  <Paragraphs>45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cjerezm</cp:lastModifiedBy>
  <cp:revision>22</cp:revision>
  <dcterms:created xsi:type="dcterms:W3CDTF">2022-01-07T15:36:02Z</dcterms:created>
  <dcterms:modified xsi:type="dcterms:W3CDTF">2022-01-26T13:42:25Z</dcterms:modified>
</cp:coreProperties>
</file>